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56" r:id="rId2"/>
    <p:sldId id="485" r:id="rId3"/>
    <p:sldId id="264" r:id="rId4"/>
    <p:sldId id="380" r:id="rId5"/>
    <p:sldId id="378" r:id="rId6"/>
    <p:sldId id="503" r:id="rId7"/>
    <p:sldId id="488" r:id="rId8"/>
    <p:sldId id="298" r:id="rId9"/>
    <p:sldId id="469" r:id="rId10"/>
    <p:sldId id="470" r:id="rId11"/>
    <p:sldId id="471" r:id="rId12"/>
    <p:sldId id="472" r:id="rId13"/>
    <p:sldId id="473" r:id="rId14"/>
    <p:sldId id="491" r:id="rId15"/>
    <p:sldId id="479" r:id="rId16"/>
    <p:sldId id="504" r:id="rId17"/>
    <p:sldId id="438" r:id="rId18"/>
    <p:sldId id="487" r:id="rId19"/>
    <p:sldId id="492" r:id="rId20"/>
    <p:sldId id="497" r:id="rId21"/>
    <p:sldId id="505" r:id="rId22"/>
    <p:sldId id="486" r:id="rId23"/>
    <p:sldId id="496" r:id="rId24"/>
    <p:sldId id="480" r:id="rId25"/>
    <p:sldId id="467" r:id="rId26"/>
    <p:sldId id="261" r:id="rId2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363636"/>
    <a:srgbClr val="2728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Средний стиль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293" autoAdjust="0"/>
    <p:restoredTop sz="95291" autoAdjust="0"/>
  </p:normalViewPr>
  <p:slideViewPr>
    <p:cSldViewPr>
      <p:cViewPr>
        <p:scale>
          <a:sx n="75" d="100"/>
          <a:sy n="75" d="100"/>
        </p:scale>
        <p:origin x="1140" y="888"/>
      </p:cViewPr>
      <p:guideLst>
        <p:guide orient="horz" pos="2160"/>
        <p:guide pos="3840"/>
      </p:guideLst>
    </p:cSldViewPr>
  </p:slideViewPr>
  <p:notesTextViewPr>
    <p:cViewPr>
      <p:scale>
        <a:sx n="125" d="100"/>
        <a:sy n="1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905E3C-4BAB-4A96-A922-7BFAEF974B87}" type="datetimeFigureOut">
              <a:rPr lang="ru-RU" smtClean="0"/>
              <a:t>04.10.2023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BA539B-A58A-4F9A-84CC-CDDBAB2611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008866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4343737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11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8856570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12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9864148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13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9969339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14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780498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15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741525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16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128447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17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534523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18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583272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19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311247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20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114522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9343126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21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346045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22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3528394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23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55560087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24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6523075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25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43437379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26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089301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459732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5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1077748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6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367360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7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460024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8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044466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9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586404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10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229515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04.10.2023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070952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04.10.2023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25321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04.10.2023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353755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04.10.2023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889118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04.10.2023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76440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04.10.2023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2053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04.10.2023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046067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04.10.2023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499153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04.10.2023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61654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04.10.2023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180699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04.10.2023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185446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4D7FE9-E167-4C1A-9882-ED30199F1B66}" type="datetimeFigureOut">
              <a:rPr lang="ru-RU" smtClean="0"/>
              <a:t>04.10.2023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063523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png"/><Relationship Id="rId4" Type="http://schemas.openxmlformats.org/officeDocument/2006/relationships/image" Target="../media/image13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5" Type="http://schemas.microsoft.com/office/2007/relationships/hdphoto" Target="../media/hdphoto2.wdp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microsoft.com/office/2007/relationships/hdphoto" Target="../media/hdphoto3.wdp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.png"/><Relationship Id="rId7" Type="http://schemas.openxmlformats.org/officeDocument/2006/relationships/image" Target="../media/image9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10" Type="http://schemas.openxmlformats.org/officeDocument/2006/relationships/image" Target="../media/image26.png"/><Relationship Id="rId4" Type="http://schemas.openxmlformats.org/officeDocument/2006/relationships/image" Target="../media/image21.png"/><Relationship Id="rId9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gif"/><Relationship Id="rId3" Type="http://schemas.openxmlformats.org/officeDocument/2006/relationships/image" Target="../media/image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Relationship Id="rId9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344" y="10732"/>
            <a:ext cx="3354014" cy="2125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B426F71E-1664-4EA8-9CF7-21DDEB3E5828}"/>
              </a:ext>
            </a:extLst>
          </p:cNvPr>
          <p:cNvSpPr txBox="1">
            <a:spLocks/>
          </p:cNvSpPr>
          <p:nvPr/>
        </p:nvSpPr>
        <p:spPr>
          <a:xfrm>
            <a:off x="0" y="1772816"/>
            <a:ext cx="12192000" cy="36003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Машинное Обучение</a:t>
            </a:r>
          </a:p>
          <a:p>
            <a:endParaRPr lang="ru-RU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Лекция 1.05</a:t>
            </a:r>
          </a:p>
          <a:p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 которой мы обсудим </a:t>
            </a:r>
          </a:p>
          <a:p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простую линейную модель машинного обучения (для классификации)</a:t>
            </a:r>
          </a:p>
        </p:txBody>
      </p:sp>
      <p:sp>
        <p:nvSpPr>
          <p:cNvPr id="8" name="Текст 2">
            <a:extLst>
              <a:ext uri="{FF2B5EF4-FFF2-40B4-BE49-F238E27FC236}">
                <a16:creationId xmlns:a16="http://schemas.microsoft.com/office/drawing/2014/main" id="{5D61488D-71A8-4E4D-BBB3-897B6667CC41}"/>
              </a:ext>
            </a:extLst>
          </p:cNvPr>
          <p:cNvSpPr txBox="1">
            <a:spLocks/>
          </p:cNvSpPr>
          <p:nvPr/>
        </p:nvSpPr>
        <p:spPr>
          <a:xfrm>
            <a:off x="3359696" y="5013176"/>
            <a:ext cx="5021262" cy="8791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Долганов Антон Юрьевич</a:t>
            </a:r>
          </a:p>
        </p:txBody>
      </p:sp>
    </p:spTree>
    <p:extLst>
      <p:ext uri="{BB962C8B-B14F-4D97-AF65-F5344CB8AC3E}">
        <p14:creationId xmlns:p14="http://schemas.microsoft.com/office/powerpoint/2010/main" val="5042865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10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9D8A01F7-D3FC-4FAD-8C8B-430469CDA6A6}"/>
              </a:ext>
            </a:extLst>
          </p:cNvPr>
          <p:cNvSpPr/>
          <p:nvPr/>
        </p:nvSpPr>
        <p:spPr>
          <a:xfrm>
            <a:off x="119336" y="1412776"/>
            <a:ext cx="7524029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Мультиклассовая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классификация</a:t>
            </a:r>
          </a:p>
          <a:p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Когда количество классов достигает многих тысяч, задача классификации значительно усложняется.</a:t>
            </a:r>
            <a:endParaRPr lang="ru-RU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3" name="Picture 2" descr="Картинки по запросу &quot;классификация кошек&quot;">
            <a:extLst>
              <a:ext uri="{FF2B5EF4-FFF2-40B4-BE49-F238E27FC236}">
                <a16:creationId xmlns:a16="http://schemas.microsoft.com/office/drawing/2014/main" id="{0E4933B4-2C1E-423C-995A-603F16698F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5640" y="3573016"/>
            <a:ext cx="1960017" cy="2492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Evolution &amp; Classification of Life – UsefulCharts">
            <a:extLst>
              <a:ext uri="{FF2B5EF4-FFF2-40B4-BE49-F238E27FC236}">
                <a16:creationId xmlns:a16="http://schemas.microsoft.com/office/drawing/2014/main" id="{DE7AF6E7-1FA3-40D8-8F32-B5B6392051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912" y="1546500"/>
            <a:ext cx="3022705" cy="4534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A9C5DCB5-3DAA-4B5E-9AC7-45C92722A4AF}"/>
              </a:ext>
            </a:extLst>
          </p:cNvPr>
          <p:cNvSpPr/>
          <p:nvPr/>
        </p:nvSpPr>
        <p:spPr>
          <a:xfrm>
            <a:off x="6256772" y="6127985"/>
            <a:ext cx="54519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https://www.youtube.com/watch?v=HpXaiG8L28s&amp;t=5s</a:t>
            </a:r>
          </a:p>
        </p:txBody>
      </p:sp>
      <p:sp>
        <p:nvSpPr>
          <p:cNvPr id="17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Типы классов</a:t>
            </a:r>
          </a:p>
        </p:txBody>
      </p:sp>
    </p:spTree>
    <p:extLst>
      <p:ext uri="{BB962C8B-B14F-4D97-AF65-F5344CB8AC3E}">
        <p14:creationId xmlns:p14="http://schemas.microsoft.com/office/powerpoint/2010/main" val="3004505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1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11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9D8A01F7-D3FC-4FAD-8C8B-430469CDA6A6}"/>
              </a:ext>
            </a:extLst>
          </p:cNvPr>
          <p:cNvSpPr/>
          <p:nvPr/>
        </p:nvSpPr>
        <p:spPr>
          <a:xfrm>
            <a:off x="263352" y="1268760"/>
            <a:ext cx="8906241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Мультиклассовая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классификация</a:t>
            </a:r>
          </a:p>
          <a:p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 задачах компьютерного зрения количество </a:t>
            </a:r>
          </a:p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классов ~ количество </a:t>
            </a:r>
            <a:r>
              <a:rPr lang="ru-RU" sz="24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существительных (в идеале)</a:t>
            </a:r>
            <a:endParaRPr lang="ru-RU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3074" name="Picture 2" descr="Advanced Offline Dictionary - Apps on Google Play">
            <a:extLst>
              <a:ext uri="{FF2B5EF4-FFF2-40B4-BE49-F238E27FC236}">
                <a16:creationId xmlns:a16="http://schemas.microsoft.com/office/drawing/2014/main" id="{AFE34C5B-30A4-4CEF-B7B4-152EA94A45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297" b="93555" l="2148" r="98047">
                        <a14:foregroundMark x1="35742" y1="5664" x2="24414" y2="12695"/>
                        <a14:foregroundMark x1="24414" y1="12695" x2="10742" y2="37305"/>
                        <a14:foregroundMark x1="10742" y1="37305" x2="8008" y2="53516"/>
                        <a14:foregroundMark x1="8008" y1="53516" x2="9180" y2="63672"/>
                        <a14:foregroundMark x1="9180" y1="63672" x2="21484" y2="82617"/>
                        <a14:foregroundMark x1="21484" y1="82617" x2="36328" y2="88672"/>
                        <a14:foregroundMark x1="36328" y1="88672" x2="48438" y2="87891"/>
                        <a14:foregroundMark x1="48438" y1="87891" x2="58984" y2="83984"/>
                        <a14:foregroundMark x1="58984" y1="83984" x2="59180" y2="83203"/>
                        <a14:foregroundMark x1="62500" y1="37109" x2="51563" y2="42188"/>
                        <a14:foregroundMark x1="51563" y1="42188" x2="41016" y2="61328"/>
                        <a14:foregroundMark x1="41016" y1="61328" x2="43164" y2="74609"/>
                        <a14:foregroundMark x1="43164" y1="74609" x2="66992" y2="59180"/>
                        <a14:foregroundMark x1="66992" y1="59180" x2="48828" y2="32227"/>
                        <a14:foregroundMark x1="48828" y1="32227" x2="31055" y2="31055"/>
                        <a14:foregroundMark x1="31055" y1="31055" x2="23633" y2="46680"/>
                        <a14:foregroundMark x1="23633" y1="46680" x2="25586" y2="62891"/>
                        <a14:foregroundMark x1="25586" y1="62891" x2="43164" y2="63281"/>
                        <a14:foregroundMark x1="43164" y1="63281" x2="46289" y2="43164"/>
                        <a14:foregroundMark x1="46289" y1="43164" x2="22852" y2="41211"/>
                        <a14:foregroundMark x1="22852" y1="41211" x2="13672" y2="59375"/>
                        <a14:foregroundMark x1="13672" y1="59375" x2="19141" y2="73047"/>
                        <a14:foregroundMark x1="19141" y1="73047" x2="8203" y2="72461"/>
                        <a14:foregroundMark x1="8203" y1="72461" x2="4102" y2="61523"/>
                        <a14:foregroundMark x1="7813" y1="26563" x2="2734" y2="36914"/>
                        <a14:foregroundMark x1="2734" y1="36914" x2="1172" y2="59961"/>
                        <a14:foregroundMark x1="1172" y1="59961" x2="3711" y2="70898"/>
                        <a14:foregroundMark x1="3711" y1="70898" x2="12109" y2="79688"/>
                        <a14:foregroundMark x1="12109" y1="79688" x2="35742" y2="88867"/>
                        <a14:foregroundMark x1="35742" y1="88867" x2="58203" y2="95898"/>
                        <a14:foregroundMark x1="58203" y1="95898" x2="69141" y2="95508"/>
                        <a14:foregroundMark x1="69141" y1="95508" x2="84139" y2="88640"/>
                        <a14:foregroundMark x1="90729" y1="83984" x2="93555" y2="75977"/>
                        <a14:foregroundMark x1="90591" y1="84375" x2="90729" y2="83984"/>
                        <a14:foregroundMark x1="90496" y1="84644" x2="90591" y2="84375"/>
                        <a14:foregroundMark x1="93555" y1="75977" x2="92188" y2="37500"/>
                        <a14:foregroundMark x1="92188" y1="37500" x2="93945" y2="27344"/>
                        <a14:foregroundMark x1="93945" y1="27344" x2="93359" y2="22656"/>
                        <a14:foregroundMark x1="37305" y1="4492" x2="37305" y2="4492"/>
                        <a14:foregroundMark x1="17578" y1="29102" x2="17578" y2="29102"/>
                        <a14:foregroundMark x1="11133" y1="22852" x2="11133" y2="22852"/>
                        <a14:foregroundMark x1="8789" y1="21484" x2="72852" y2="40625"/>
                        <a14:foregroundMark x1="59766" y1="16211" x2="48828" y2="21875"/>
                        <a14:foregroundMark x1="48828" y1="21875" x2="46289" y2="25195"/>
                        <a14:foregroundMark x1="51367" y1="26172" x2="25586" y2="48438"/>
                        <a14:foregroundMark x1="25586" y1="48438" x2="19531" y2="61133"/>
                        <a14:foregroundMark x1="19531" y1="61133" x2="19531" y2="70117"/>
                        <a14:foregroundMark x1="26953" y1="26563" x2="14258" y2="38086"/>
                        <a14:foregroundMark x1="14258" y1="38086" x2="9570" y2="46875"/>
                        <a14:foregroundMark x1="9570" y1="46875" x2="8984" y2="56836"/>
                        <a14:foregroundMark x1="3906" y1="27148" x2="51172" y2="42969"/>
                        <a14:foregroundMark x1="51172" y1="42969" x2="58984" y2="51953"/>
                        <a14:foregroundMark x1="58984" y1="51953" x2="63086" y2="62500"/>
                        <a14:foregroundMark x1="63086" y1="62500" x2="64258" y2="84570"/>
                        <a14:foregroundMark x1="22266" y1="35938" x2="15625" y2="47461"/>
                        <a14:foregroundMark x1="15625" y1="47461" x2="14844" y2="60156"/>
                        <a14:foregroundMark x1="14844" y1="60156" x2="18359" y2="69727"/>
                        <a14:foregroundMark x1="18359" y1="69727" x2="28320" y2="79883"/>
                        <a14:foregroundMark x1="28320" y1="79883" x2="39648" y2="82031"/>
                        <a14:foregroundMark x1="39648" y1="82031" x2="50391" y2="63086"/>
                        <a14:foregroundMark x1="50391" y1="63086" x2="32813" y2="40625"/>
                        <a14:foregroundMark x1="32813" y1="40625" x2="23242" y2="43164"/>
                        <a14:foregroundMark x1="23242" y1="43164" x2="20898" y2="62891"/>
                        <a14:foregroundMark x1="20898" y1="62891" x2="38086" y2="75586"/>
                        <a14:foregroundMark x1="38086" y1="75586" x2="50586" y2="69336"/>
                        <a14:foregroundMark x1="50586" y1="69336" x2="49609" y2="54297"/>
                        <a14:foregroundMark x1="49609" y1="54297" x2="38281" y2="57617"/>
                        <a14:foregroundMark x1="38281" y1="57617" x2="43750" y2="67578"/>
                        <a14:foregroundMark x1="43750" y1="67578" x2="36719" y2="51172"/>
                        <a14:foregroundMark x1="36719" y1="51172" x2="22656" y2="75781"/>
                        <a14:foregroundMark x1="22656" y1="75781" x2="34180" y2="83008"/>
                        <a14:foregroundMark x1="34180" y1="83008" x2="39648" y2="71680"/>
                        <a14:foregroundMark x1="39648" y1="71680" x2="48438" y2="77539"/>
                        <a14:foregroundMark x1="48438" y1="77539" x2="44922" y2="68359"/>
                        <a14:foregroundMark x1="44922" y1="68359" x2="47461" y2="78320"/>
                        <a14:foregroundMark x1="47461" y1="78320" x2="59961" y2="67969"/>
                        <a14:foregroundMark x1="59961" y1="67969" x2="63672" y2="58789"/>
                        <a14:foregroundMark x1="63672" y1="58789" x2="50586" y2="67578"/>
                        <a14:foregroundMark x1="50586" y1="67578" x2="52734" y2="80273"/>
                        <a14:foregroundMark x1="52734" y1="80273" x2="64063" y2="63867"/>
                        <a14:foregroundMark x1="64063" y1="63867" x2="58203" y2="49414"/>
                        <a14:foregroundMark x1="58203" y1="49414" x2="53125" y2="59375"/>
                        <a14:foregroundMark x1="53125" y1="59375" x2="52930" y2="74414"/>
                        <a14:foregroundMark x1="52930" y1="74414" x2="63086" y2="69922"/>
                        <a14:foregroundMark x1="63086" y1="69922" x2="59961" y2="83398"/>
                        <a14:foregroundMark x1="59961" y1="83398" x2="69727" y2="85547"/>
                        <a14:foregroundMark x1="69727" y1="85547" x2="55078" y2="89258"/>
                        <a14:foregroundMark x1="55078" y1="89258" x2="63867" y2="93555"/>
                        <a14:foregroundMark x1="63867" y1="93555" x2="64063" y2="93359"/>
                        <a14:foregroundMark x1="6250" y1="42773" x2="5273" y2="63672"/>
                        <a14:foregroundMark x1="13672" y1="44336" x2="10547" y2="58008"/>
                        <a14:foregroundMark x1="10547" y1="58008" x2="11328" y2="67188"/>
                        <a14:foregroundMark x1="14648" y1="42383" x2="14648" y2="69727"/>
                        <a14:foregroundMark x1="13672" y1="47461" x2="13672" y2="69531"/>
                        <a14:foregroundMark x1="29883" y1="42188" x2="28516" y2="69922"/>
                        <a14:foregroundMark x1="58008" y1="49023" x2="63672" y2="68359"/>
                        <a14:foregroundMark x1="97461" y1="23242" x2="97461" y2="23242"/>
                        <a14:foregroundMark x1="7617" y1="57227" x2="59180" y2="65234"/>
                        <a14:foregroundMark x1="64063" y1="75781" x2="25586" y2="69727"/>
                        <a14:foregroundMark x1="25586" y1="69727" x2="22656" y2="67969"/>
                        <a14:foregroundMark x1="29297" y1="64063" x2="63281" y2="70703"/>
                        <a14:foregroundMark x1="98242" y1="76172" x2="98242" y2="76172"/>
                        <a14:foregroundMark x1="2148" y1="46484" x2="51953" y2="57813"/>
                        <a14:backgroundMark x1="88867" y1="86914" x2="88867" y2="86914"/>
                        <a14:backgroundMark x1="90430" y1="84961" x2="89258" y2="85352"/>
                        <a14:backgroundMark x1="91211" y1="85352" x2="84961" y2="89453"/>
                        <a14:backgroundMark x1="90820" y1="84961" x2="90820" y2="84961"/>
                        <a14:backgroundMark x1="91602" y1="83984" x2="91602" y2="83984"/>
                        <a14:backgroundMark x1="90625" y1="83984" x2="90625" y2="83984"/>
                        <a14:backgroundMark x1="90820" y1="83984" x2="90820" y2="83984"/>
                        <a14:backgroundMark x1="90039" y1="85156" x2="90039" y2="85156"/>
                        <a14:backgroundMark x1="90820" y1="84375" x2="90820" y2="843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6614" y="1000906"/>
            <a:ext cx="2833299" cy="2833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93BE414E-022C-4D7A-AFF0-EEEF006069B4}"/>
              </a:ext>
            </a:extLst>
          </p:cNvPr>
          <p:cNvSpPr/>
          <p:nvPr/>
        </p:nvSpPr>
        <p:spPr>
          <a:xfrm>
            <a:off x="335360" y="3284984"/>
            <a:ext cx="5626289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английский язык</a:t>
            </a:r>
          </a:p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~ 1,000,000 слов</a:t>
            </a:r>
          </a:p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~ 170,000 в активном словаре</a:t>
            </a:r>
          </a:p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~ 100,000 существительных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E0D7F294-3737-4FE2-8CFD-6EA64DE32883}"/>
              </a:ext>
            </a:extLst>
          </p:cNvPr>
          <p:cNvSpPr/>
          <p:nvPr/>
        </p:nvSpPr>
        <p:spPr>
          <a:xfrm>
            <a:off x="5573091" y="3811300"/>
            <a:ext cx="5617796" cy="20005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русский язык</a:t>
            </a:r>
          </a:p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~ 120,000 слов</a:t>
            </a:r>
          </a:p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~ 54,000 существительных</a:t>
            </a:r>
          </a:p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~ 19,000 существительных без уменьшительных вариаций</a:t>
            </a:r>
          </a:p>
        </p:txBody>
      </p:sp>
      <p:sp>
        <p:nvSpPr>
          <p:cNvPr id="13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Типы классов</a:t>
            </a:r>
          </a:p>
        </p:txBody>
      </p:sp>
    </p:spTree>
    <p:extLst>
      <p:ext uri="{BB962C8B-B14F-4D97-AF65-F5344CB8AC3E}">
        <p14:creationId xmlns:p14="http://schemas.microsoft.com/office/powerpoint/2010/main" val="2568870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3" grpId="0"/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12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63A71D05-5B99-43CC-AC76-4EBC3A183456}"/>
              </a:ext>
            </a:extLst>
          </p:cNvPr>
          <p:cNvSpPr/>
          <p:nvPr/>
        </p:nvSpPr>
        <p:spPr>
          <a:xfrm>
            <a:off x="551384" y="1052736"/>
            <a:ext cx="10297144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Неперекрывающиеся </a:t>
            </a:r>
            <a:r>
              <a:rPr lang="ru-RU" sz="2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классы (</a:t>
            </a:r>
            <a:r>
              <a:rPr lang="en-US" sz="2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non-overlap)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24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разные классы – разные признаки</a:t>
            </a:r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Перекрывающиеся </a:t>
            </a:r>
            <a:r>
              <a:rPr lang="ru-RU" sz="2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классы</a:t>
            </a:r>
            <a:r>
              <a:rPr lang="en-US" sz="2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(overlap)</a:t>
            </a:r>
            <a:endParaRPr lang="ru-RU" sz="2800" dirty="0" smtClean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  <a:r>
              <a:rPr lang="ru-RU" sz="24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разные классы – схожие признаки</a:t>
            </a:r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4098" name="Picture 2" descr="Venn diagram showing the common letters between the Russian, Greek, and  Latin alphabets | Russian alphabet, Learn greek, Venn diagram">
            <a:extLst>
              <a:ext uri="{FF2B5EF4-FFF2-40B4-BE49-F238E27FC236}">
                <a16:creationId xmlns:a16="http://schemas.microsoft.com/office/drawing/2014/main" id="{901BEBB4-2878-4970-9F1C-9419DB5554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5880" y="2852936"/>
            <a:ext cx="2761987" cy="2664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A1E59302-3D61-4703-80D2-2C7D6A657F44}"/>
              </a:ext>
            </a:extLst>
          </p:cNvPr>
          <p:cNvSpPr/>
          <p:nvPr/>
        </p:nvSpPr>
        <p:spPr>
          <a:xfrm>
            <a:off x="3503712" y="4797152"/>
            <a:ext cx="256448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Кириллица</a:t>
            </a: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D6C2B0CC-F8DB-4F91-942C-325109409C17}"/>
              </a:ext>
            </a:extLst>
          </p:cNvPr>
          <p:cNvSpPr/>
          <p:nvPr/>
        </p:nvSpPr>
        <p:spPr>
          <a:xfrm>
            <a:off x="3287688" y="2924944"/>
            <a:ext cx="220526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Греческий</a:t>
            </a: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3DC8B3CD-68E8-4725-AB57-4B732AC541ED}"/>
              </a:ext>
            </a:extLst>
          </p:cNvPr>
          <p:cNvSpPr/>
          <p:nvPr/>
        </p:nvSpPr>
        <p:spPr>
          <a:xfrm>
            <a:off x="7680176" y="2924944"/>
            <a:ext cx="22937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Латиница</a:t>
            </a:r>
          </a:p>
        </p:txBody>
      </p:sp>
      <p:sp>
        <p:nvSpPr>
          <p:cNvPr id="17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Типы классов</a:t>
            </a: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63A71D05-5B99-43CC-AC76-4EBC3A183456}"/>
              </a:ext>
            </a:extLst>
          </p:cNvPr>
          <p:cNvSpPr/>
          <p:nvPr/>
        </p:nvSpPr>
        <p:spPr>
          <a:xfrm>
            <a:off x="407368" y="5661248"/>
            <a:ext cx="1029714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Может быть важно как при оценке моделей</a:t>
            </a:r>
          </a:p>
          <a:p>
            <a:r>
              <a:rPr lang="ru-RU" sz="2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Так и при обучении модели</a:t>
            </a:r>
            <a:r>
              <a:rPr lang="en-US" sz="2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(</a:t>
            </a:r>
            <a:r>
              <a:rPr lang="ru-RU" sz="2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генерации признаков) 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63A71D05-5B99-43CC-AC76-4EBC3A183456}"/>
              </a:ext>
            </a:extLst>
          </p:cNvPr>
          <p:cNvSpPr/>
          <p:nvPr/>
        </p:nvSpPr>
        <p:spPr>
          <a:xfrm>
            <a:off x="479376" y="3645024"/>
            <a:ext cx="432048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Условная задача определения языка по буквам </a:t>
            </a:r>
            <a:endParaRPr lang="ru-RU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4040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3" grpId="0"/>
      <p:bldP spid="15" grpId="0"/>
      <p:bldP spid="16" grpId="0"/>
      <p:bldP spid="18" grpId="0"/>
      <p:bldP spid="1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13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63A71D05-5B99-43CC-AC76-4EBC3A183456}"/>
              </a:ext>
            </a:extLst>
          </p:cNvPr>
          <p:cNvSpPr/>
          <p:nvPr/>
        </p:nvSpPr>
        <p:spPr>
          <a:xfrm>
            <a:off x="407368" y="1268760"/>
            <a:ext cx="1049655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Нечеткие </a:t>
            </a:r>
            <a:r>
              <a:rPr lang="ru-RU" sz="2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классы</a:t>
            </a:r>
            <a:r>
              <a:rPr lang="en-US" sz="2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(fuzzy)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681960B6-2A63-453E-8CD9-73ACB0BFFC05}"/>
              </a:ext>
            </a:extLst>
          </p:cNvPr>
          <p:cNvSpPr/>
          <p:nvPr/>
        </p:nvSpPr>
        <p:spPr>
          <a:xfrm>
            <a:off x="336152" y="1969986"/>
            <a:ext cx="1188286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Требуется определить </a:t>
            </a:r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степень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принадлежности объекта к каждому из классов, обычно это действительное число от 0 до 1</a:t>
            </a: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34AC40F6-2120-4F3A-A6C6-634783FA231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E51A56"/>
              </a:clrFrom>
              <a:clrTo>
                <a:srgbClr val="E51A56">
                  <a:alpha val="0"/>
                </a:srgbClr>
              </a:clrTo>
            </a:clrChange>
            <a:duotone>
              <a:prstClr val="black"/>
              <a:srgbClr val="D9C3A5">
                <a:tint val="50000"/>
                <a:satMod val="180000"/>
              </a:srgbClr>
            </a:duotone>
          </a:blip>
          <a:srcRect l="4022" t="3044" b="8368"/>
          <a:stretch/>
        </p:blipFill>
        <p:spPr>
          <a:xfrm>
            <a:off x="695400" y="2996952"/>
            <a:ext cx="4248472" cy="3285735"/>
          </a:xfrm>
          <a:prstGeom prst="rect">
            <a:avLst/>
          </a:prstGeom>
        </p:spPr>
      </p:pic>
      <p:sp>
        <p:nvSpPr>
          <p:cNvPr id="16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Типы классов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8800"/>
                    </a14:imgEffect>
                  </a14:imgLayer>
                </a14:imgProps>
              </a:ext>
            </a:extLst>
          </a:blip>
          <a:srcRect l="9949" t="15995" r="13059" b="21410"/>
          <a:stretch/>
        </p:blipFill>
        <p:spPr>
          <a:xfrm>
            <a:off x="6096000" y="3068960"/>
            <a:ext cx="5078007" cy="3096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962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42266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14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A764042A-EC52-463E-A7A7-164C646B1A2A}"/>
              </a:ext>
            </a:extLst>
          </p:cNvPr>
          <p:cNvSpPr/>
          <p:nvPr/>
        </p:nvSpPr>
        <p:spPr>
          <a:xfrm>
            <a:off x="908718" y="2006100"/>
            <a:ext cx="7632848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Классификация</a:t>
            </a:r>
            <a:endParaRPr lang="en-US" sz="32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Метрики Классификации</a:t>
            </a:r>
            <a:endParaRPr lang="en-US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Содержание</a:t>
            </a:r>
          </a:p>
        </p:txBody>
      </p:sp>
    </p:spTree>
    <p:extLst>
      <p:ext uri="{BB962C8B-B14F-4D97-AF65-F5344CB8AC3E}">
        <p14:creationId xmlns:p14="http://schemas.microsoft.com/office/powerpoint/2010/main" val="158712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15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Метрики Классификации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6" name="Заголовок 1">
            <a:extLst>
              <a:ext uri="{FF2B5EF4-FFF2-40B4-BE49-F238E27FC236}">
                <a16:creationId xmlns:a16="http://schemas.microsoft.com/office/drawing/2014/main" id="{D2624FEE-71F0-4AFC-B01B-68C4ACE3B66E}"/>
              </a:ext>
            </a:extLst>
          </p:cNvPr>
          <p:cNvSpPr txBox="1">
            <a:spLocks/>
          </p:cNvSpPr>
          <p:nvPr/>
        </p:nvSpPr>
        <p:spPr>
          <a:xfrm>
            <a:off x="2567608" y="908720"/>
            <a:ext cx="659613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Оценка качества модели</a:t>
            </a:r>
          </a:p>
        </p:txBody>
      </p:sp>
      <p:sp>
        <p:nvSpPr>
          <p:cNvPr id="22" name="Овал 21">
            <a:extLst>
              <a:ext uri="{FF2B5EF4-FFF2-40B4-BE49-F238E27FC236}">
                <a16:creationId xmlns:a16="http://schemas.microsoft.com/office/drawing/2014/main" id="{1FD8557D-B4F0-4B4A-BA52-ED67F2533BBC}"/>
              </a:ext>
            </a:extLst>
          </p:cNvPr>
          <p:cNvSpPr/>
          <p:nvPr/>
        </p:nvSpPr>
        <p:spPr>
          <a:xfrm>
            <a:off x="2306805" y="2989007"/>
            <a:ext cx="540000" cy="540000"/>
          </a:xfrm>
          <a:prstGeom prst="ellipse">
            <a:avLst/>
          </a:prstGeom>
          <a:solidFill>
            <a:srgbClr val="00B05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Овал 22">
            <a:extLst>
              <a:ext uri="{FF2B5EF4-FFF2-40B4-BE49-F238E27FC236}">
                <a16:creationId xmlns:a16="http://schemas.microsoft.com/office/drawing/2014/main" id="{B77F7926-7843-4338-B913-B2D305DB86C6}"/>
              </a:ext>
            </a:extLst>
          </p:cNvPr>
          <p:cNvSpPr/>
          <p:nvPr/>
        </p:nvSpPr>
        <p:spPr>
          <a:xfrm>
            <a:off x="2090781" y="3925111"/>
            <a:ext cx="540000" cy="540000"/>
          </a:xfrm>
          <a:prstGeom prst="ellipse">
            <a:avLst/>
          </a:prstGeom>
          <a:solidFill>
            <a:srgbClr val="00B05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Овал 23">
            <a:extLst>
              <a:ext uri="{FF2B5EF4-FFF2-40B4-BE49-F238E27FC236}">
                <a16:creationId xmlns:a16="http://schemas.microsoft.com/office/drawing/2014/main" id="{36760114-DE8E-4BA6-87AB-E574781C1A76}"/>
              </a:ext>
            </a:extLst>
          </p:cNvPr>
          <p:cNvSpPr/>
          <p:nvPr/>
        </p:nvSpPr>
        <p:spPr>
          <a:xfrm>
            <a:off x="3314917" y="2989007"/>
            <a:ext cx="540000" cy="540000"/>
          </a:xfrm>
          <a:prstGeom prst="ellipse">
            <a:avLst/>
          </a:prstGeom>
          <a:solidFill>
            <a:srgbClr val="00B05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Овал 24">
            <a:extLst>
              <a:ext uri="{FF2B5EF4-FFF2-40B4-BE49-F238E27FC236}">
                <a16:creationId xmlns:a16="http://schemas.microsoft.com/office/drawing/2014/main" id="{CBA9479F-7A7A-48A0-8A04-870D1DFF9362}"/>
              </a:ext>
            </a:extLst>
          </p:cNvPr>
          <p:cNvSpPr/>
          <p:nvPr/>
        </p:nvSpPr>
        <p:spPr>
          <a:xfrm>
            <a:off x="2810861" y="3637079"/>
            <a:ext cx="540000" cy="540000"/>
          </a:xfrm>
          <a:prstGeom prst="ellipse">
            <a:avLst/>
          </a:prstGeom>
          <a:solidFill>
            <a:srgbClr val="00B05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Овал 26">
            <a:extLst>
              <a:ext uri="{FF2B5EF4-FFF2-40B4-BE49-F238E27FC236}">
                <a16:creationId xmlns:a16="http://schemas.microsoft.com/office/drawing/2014/main" id="{52F5AC5F-D95F-4DDF-BB74-69068C9DFAA9}"/>
              </a:ext>
            </a:extLst>
          </p:cNvPr>
          <p:cNvSpPr/>
          <p:nvPr/>
        </p:nvSpPr>
        <p:spPr>
          <a:xfrm>
            <a:off x="2450821" y="4789207"/>
            <a:ext cx="540000" cy="540000"/>
          </a:xfrm>
          <a:prstGeom prst="ellipse">
            <a:avLst/>
          </a:prstGeom>
          <a:solidFill>
            <a:srgbClr val="00B05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3" name="Овал 32">
            <a:extLst>
              <a:ext uri="{FF2B5EF4-FFF2-40B4-BE49-F238E27FC236}">
                <a16:creationId xmlns:a16="http://schemas.microsoft.com/office/drawing/2014/main" id="{3335AAC4-E03C-4B14-A721-BE91E9672C41}"/>
              </a:ext>
            </a:extLst>
          </p:cNvPr>
          <p:cNvSpPr/>
          <p:nvPr/>
        </p:nvSpPr>
        <p:spPr>
          <a:xfrm>
            <a:off x="4107005" y="4357159"/>
            <a:ext cx="540000" cy="540000"/>
          </a:xfrm>
          <a:prstGeom prst="ellipse">
            <a:avLst/>
          </a:prstGeom>
          <a:solidFill>
            <a:srgbClr val="C000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2" name="Овал 41">
            <a:extLst>
              <a:ext uri="{FF2B5EF4-FFF2-40B4-BE49-F238E27FC236}">
                <a16:creationId xmlns:a16="http://schemas.microsoft.com/office/drawing/2014/main" id="{96FA98C7-7889-4591-A1E7-6C7A72998C8C}"/>
              </a:ext>
            </a:extLst>
          </p:cNvPr>
          <p:cNvSpPr/>
          <p:nvPr/>
        </p:nvSpPr>
        <p:spPr>
          <a:xfrm>
            <a:off x="2306805" y="5509287"/>
            <a:ext cx="540000" cy="540000"/>
          </a:xfrm>
          <a:prstGeom prst="ellipse">
            <a:avLst/>
          </a:prstGeom>
          <a:solidFill>
            <a:srgbClr val="00B05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3" name="Овал 42">
            <a:extLst>
              <a:ext uri="{FF2B5EF4-FFF2-40B4-BE49-F238E27FC236}">
                <a16:creationId xmlns:a16="http://schemas.microsoft.com/office/drawing/2014/main" id="{76280DC2-37B3-4C7E-AB79-94DB74DA42F2}"/>
              </a:ext>
            </a:extLst>
          </p:cNvPr>
          <p:cNvSpPr/>
          <p:nvPr/>
        </p:nvSpPr>
        <p:spPr>
          <a:xfrm>
            <a:off x="4179013" y="3565071"/>
            <a:ext cx="540000" cy="540000"/>
          </a:xfrm>
          <a:prstGeom prst="ellipse">
            <a:avLst/>
          </a:prstGeom>
          <a:solidFill>
            <a:srgbClr val="C000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4" name="Овал 43">
            <a:extLst>
              <a:ext uri="{FF2B5EF4-FFF2-40B4-BE49-F238E27FC236}">
                <a16:creationId xmlns:a16="http://schemas.microsoft.com/office/drawing/2014/main" id="{45A60CF7-4C14-48A0-8553-EA430FE46EE1}"/>
              </a:ext>
            </a:extLst>
          </p:cNvPr>
          <p:cNvSpPr/>
          <p:nvPr/>
        </p:nvSpPr>
        <p:spPr>
          <a:xfrm>
            <a:off x="4827085" y="4069127"/>
            <a:ext cx="540000" cy="540000"/>
          </a:xfrm>
          <a:prstGeom prst="ellipse">
            <a:avLst/>
          </a:prstGeom>
          <a:solidFill>
            <a:srgbClr val="C000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5" name="Овал 44">
            <a:extLst>
              <a:ext uri="{FF2B5EF4-FFF2-40B4-BE49-F238E27FC236}">
                <a16:creationId xmlns:a16="http://schemas.microsoft.com/office/drawing/2014/main" id="{8A57BBF5-995E-44EE-81AE-6CCF0091C672}"/>
              </a:ext>
            </a:extLst>
          </p:cNvPr>
          <p:cNvSpPr/>
          <p:nvPr/>
        </p:nvSpPr>
        <p:spPr>
          <a:xfrm>
            <a:off x="3098893" y="4717199"/>
            <a:ext cx="540000" cy="540000"/>
          </a:xfrm>
          <a:prstGeom prst="ellipse">
            <a:avLst/>
          </a:prstGeom>
          <a:solidFill>
            <a:srgbClr val="00B05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6" name="Овал 45">
            <a:extLst>
              <a:ext uri="{FF2B5EF4-FFF2-40B4-BE49-F238E27FC236}">
                <a16:creationId xmlns:a16="http://schemas.microsoft.com/office/drawing/2014/main" id="{1E368FDD-81B6-4C0D-B26D-4C1DF314B320}"/>
              </a:ext>
            </a:extLst>
          </p:cNvPr>
          <p:cNvSpPr/>
          <p:nvPr/>
        </p:nvSpPr>
        <p:spPr>
          <a:xfrm>
            <a:off x="5907205" y="3925111"/>
            <a:ext cx="540000" cy="540000"/>
          </a:xfrm>
          <a:prstGeom prst="ellipse">
            <a:avLst/>
          </a:prstGeom>
          <a:solidFill>
            <a:srgbClr val="C000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7" name="Овал 46">
            <a:extLst>
              <a:ext uri="{FF2B5EF4-FFF2-40B4-BE49-F238E27FC236}">
                <a16:creationId xmlns:a16="http://schemas.microsoft.com/office/drawing/2014/main" id="{11BA356A-C6D7-4EAE-A036-986FE8C880CA}"/>
              </a:ext>
            </a:extLst>
          </p:cNvPr>
          <p:cNvSpPr/>
          <p:nvPr/>
        </p:nvSpPr>
        <p:spPr>
          <a:xfrm>
            <a:off x="3026885" y="5797319"/>
            <a:ext cx="540000" cy="540000"/>
          </a:xfrm>
          <a:prstGeom prst="ellipse">
            <a:avLst/>
          </a:prstGeom>
          <a:solidFill>
            <a:srgbClr val="00B05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8" name="Овал 47">
            <a:extLst>
              <a:ext uri="{FF2B5EF4-FFF2-40B4-BE49-F238E27FC236}">
                <a16:creationId xmlns:a16="http://schemas.microsoft.com/office/drawing/2014/main" id="{7A095C72-68DA-4491-91AE-E2DBA76E9FFB}"/>
              </a:ext>
            </a:extLst>
          </p:cNvPr>
          <p:cNvSpPr/>
          <p:nvPr/>
        </p:nvSpPr>
        <p:spPr>
          <a:xfrm>
            <a:off x="3746965" y="6157359"/>
            <a:ext cx="540000" cy="540000"/>
          </a:xfrm>
          <a:prstGeom prst="ellipse">
            <a:avLst/>
          </a:prstGeom>
          <a:solidFill>
            <a:srgbClr val="00B05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9" name="Овал 48">
            <a:extLst>
              <a:ext uri="{FF2B5EF4-FFF2-40B4-BE49-F238E27FC236}">
                <a16:creationId xmlns:a16="http://schemas.microsoft.com/office/drawing/2014/main" id="{E3AA02D6-9263-462B-8AEB-EE21AC069417}"/>
              </a:ext>
            </a:extLst>
          </p:cNvPr>
          <p:cNvSpPr/>
          <p:nvPr/>
        </p:nvSpPr>
        <p:spPr>
          <a:xfrm>
            <a:off x="4899093" y="4861215"/>
            <a:ext cx="540000" cy="540000"/>
          </a:xfrm>
          <a:prstGeom prst="ellipse">
            <a:avLst/>
          </a:prstGeom>
          <a:solidFill>
            <a:srgbClr val="C000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0" name="Овал 49">
            <a:extLst>
              <a:ext uri="{FF2B5EF4-FFF2-40B4-BE49-F238E27FC236}">
                <a16:creationId xmlns:a16="http://schemas.microsoft.com/office/drawing/2014/main" id="{8A6AA82D-86C9-4CC9-9CC3-D5B235879964}"/>
              </a:ext>
            </a:extLst>
          </p:cNvPr>
          <p:cNvSpPr/>
          <p:nvPr/>
        </p:nvSpPr>
        <p:spPr>
          <a:xfrm>
            <a:off x="4034997" y="5221255"/>
            <a:ext cx="540000" cy="540000"/>
          </a:xfrm>
          <a:prstGeom prst="ellipse">
            <a:avLst/>
          </a:prstGeom>
          <a:solidFill>
            <a:srgbClr val="C000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1" name="Овал 50">
            <a:extLst>
              <a:ext uri="{FF2B5EF4-FFF2-40B4-BE49-F238E27FC236}">
                <a16:creationId xmlns:a16="http://schemas.microsoft.com/office/drawing/2014/main" id="{56A5AC6F-4329-4248-B255-348BE1D13C57}"/>
              </a:ext>
            </a:extLst>
          </p:cNvPr>
          <p:cNvSpPr/>
          <p:nvPr/>
        </p:nvSpPr>
        <p:spPr>
          <a:xfrm>
            <a:off x="5799253" y="5439041"/>
            <a:ext cx="540000" cy="540000"/>
          </a:xfrm>
          <a:prstGeom prst="ellipse">
            <a:avLst/>
          </a:prstGeom>
          <a:solidFill>
            <a:srgbClr val="C000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2" name="Овал 51">
            <a:extLst>
              <a:ext uri="{FF2B5EF4-FFF2-40B4-BE49-F238E27FC236}">
                <a16:creationId xmlns:a16="http://schemas.microsoft.com/office/drawing/2014/main" id="{1B34932F-5C54-47F6-A83B-8467DD2221B2}"/>
              </a:ext>
            </a:extLst>
          </p:cNvPr>
          <p:cNvSpPr/>
          <p:nvPr/>
        </p:nvSpPr>
        <p:spPr>
          <a:xfrm>
            <a:off x="4467045" y="6229367"/>
            <a:ext cx="540000" cy="540000"/>
          </a:xfrm>
          <a:prstGeom prst="ellipse">
            <a:avLst/>
          </a:prstGeom>
          <a:solidFill>
            <a:srgbClr val="00B05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3" name="Овал 52">
            <a:extLst>
              <a:ext uri="{FF2B5EF4-FFF2-40B4-BE49-F238E27FC236}">
                <a16:creationId xmlns:a16="http://schemas.microsoft.com/office/drawing/2014/main" id="{EF389EE6-F8F6-491C-BA1F-45B615B36624}"/>
              </a:ext>
            </a:extLst>
          </p:cNvPr>
          <p:cNvSpPr/>
          <p:nvPr/>
        </p:nvSpPr>
        <p:spPr>
          <a:xfrm>
            <a:off x="5763189" y="4645191"/>
            <a:ext cx="540000" cy="540000"/>
          </a:xfrm>
          <a:prstGeom prst="ellipse">
            <a:avLst/>
          </a:prstGeom>
          <a:solidFill>
            <a:srgbClr val="C000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4" name="Овал 53">
            <a:extLst>
              <a:ext uri="{FF2B5EF4-FFF2-40B4-BE49-F238E27FC236}">
                <a16:creationId xmlns:a16="http://schemas.microsoft.com/office/drawing/2014/main" id="{6CCBDA2C-67E7-4FB5-8306-259CDECFDFC8}"/>
              </a:ext>
            </a:extLst>
          </p:cNvPr>
          <p:cNvSpPr/>
          <p:nvPr/>
        </p:nvSpPr>
        <p:spPr>
          <a:xfrm>
            <a:off x="5007165" y="5431925"/>
            <a:ext cx="540000" cy="540000"/>
          </a:xfrm>
          <a:prstGeom prst="ellipse">
            <a:avLst/>
          </a:prstGeom>
          <a:solidFill>
            <a:srgbClr val="C000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5" name="Овал 54">
            <a:extLst>
              <a:ext uri="{FF2B5EF4-FFF2-40B4-BE49-F238E27FC236}">
                <a16:creationId xmlns:a16="http://schemas.microsoft.com/office/drawing/2014/main" id="{6DD925D1-873D-4729-9649-07F5B158F9FB}"/>
              </a:ext>
            </a:extLst>
          </p:cNvPr>
          <p:cNvSpPr/>
          <p:nvPr/>
        </p:nvSpPr>
        <p:spPr>
          <a:xfrm>
            <a:off x="5043109" y="6157359"/>
            <a:ext cx="540000" cy="540000"/>
          </a:xfrm>
          <a:prstGeom prst="ellipse">
            <a:avLst/>
          </a:prstGeom>
          <a:solidFill>
            <a:srgbClr val="00B05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6" name="Овал 55">
            <a:extLst>
              <a:ext uri="{FF2B5EF4-FFF2-40B4-BE49-F238E27FC236}">
                <a16:creationId xmlns:a16="http://schemas.microsoft.com/office/drawing/2014/main" id="{7C27B95A-4D9B-4D6E-B9B0-068F2F2E712F}"/>
              </a:ext>
            </a:extLst>
          </p:cNvPr>
          <p:cNvSpPr/>
          <p:nvPr/>
        </p:nvSpPr>
        <p:spPr>
          <a:xfrm>
            <a:off x="5835197" y="6157359"/>
            <a:ext cx="540000" cy="540000"/>
          </a:xfrm>
          <a:prstGeom prst="ellipse">
            <a:avLst/>
          </a:prstGeom>
          <a:solidFill>
            <a:srgbClr val="00B05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7" name="Овал 56">
            <a:extLst>
              <a:ext uri="{FF2B5EF4-FFF2-40B4-BE49-F238E27FC236}">
                <a16:creationId xmlns:a16="http://schemas.microsoft.com/office/drawing/2014/main" id="{EE62E81C-3074-4253-8C17-3BEDBBBBA5E4}"/>
              </a:ext>
            </a:extLst>
          </p:cNvPr>
          <p:cNvSpPr/>
          <p:nvPr/>
        </p:nvSpPr>
        <p:spPr>
          <a:xfrm>
            <a:off x="4605312" y="2953063"/>
            <a:ext cx="540000" cy="540000"/>
          </a:xfrm>
          <a:prstGeom prst="ellipse">
            <a:avLst/>
          </a:prstGeom>
          <a:solidFill>
            <a:srgbClr val="00B05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8" name="Овал 57">
            <a:extLst>
              <a:ext uri="{FF2B5EF4-FFF2-40B4-BE49-F238E27FC236}">
                <a16:creationId xmlns:a16="http://schemas.microsoft.com/office/drawing/2014/main" id="{0FED7006-775A-479D-9CBB-F745E52CC223}"/>
              </a:ext>
            </a:extLst>
          </p:cNvPr>
          <p:cNvSpPr/>
          <p:nvPr/>
        </p:nvSpPr>
        <p:spPr>
          <a:xfrm>
            <a:off x="5691181" y="2916999"/>
            <a:ext cx="540000" cy="540000"/>
          </a:xfrm>
          <a:prstGeom prst="ellipse">
            <a:avLst/>
          </a:prstGeom>
          <a:solidFill>
            <a:srgbClr val="00B05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9" name="Овал 58">
            <a:extLst>
              <a:ext uri="{FF2B5EF4-FFF2-40B4-BE49-F238E27FC236}">
                <a16:creationId xmlns:a16="http://schemas.microsoft.com/office/drawing/2014/main" id="{7972F41B-03C2-42D4-B89B-F37B0CBF0938}"/>
              </a:ext>
            </a:extLst>
          </p:cNvPr>
          <p:cNvSpPr/>
          <p:nvPr/>
        </p:nvSpPr>
        <p:spPr>
          <a:xfrm>
            <a:off x="6591341" y="3907079"/>
            <a:ext cx="540000" cy="540000"/>
          </a:xfrm>
          <a:prstGeom prst="ellipse">
            <a:avLst/>
          </a:prstGeom>
          <a:solidFill>
            <a:srgbClr val="C000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0" name="Овал 59">
            <a:extLst>
              <a:ext uri="{FF2B5EF4-FFF2-40B4-BE49-F238E27FC236}">
                <a16:creationId xmlns:a16="http://schemas.microsoft.com/office/drawing/2014/main" id="{EAAADECC-56EA-4FF1-8730-F6BB8D130D7B}"/>
              </a:ext>
            </a:extLst>
          </p:cNvPr>
          <p:cNvSpPr/>
          <p:nvPr/>
        </p:nvSpPr>
        <p:spPr>
          <a:xfrm>
            <a:off x="7203349" y="2989007"/>
            <a:ext cx="540000" cy="540000"/>
          </a:xfrm>
          <a:prstGeom prst="ellipse">
            <a:avLst/>
          </a:prstGeom>
          <a:solidFill>
            <a:srgbClr val="00B05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1" name="Овал 60">
            <a:extLst>
              <a:ext uri="{FF2B5EF4-FFF2-40B4-BE49-F238E27FC236}">
                <a16:creationId xmlns:a16="http://schemas.microsoft.com/office/drawing/2014/main" id="{B5B00157-0BFF-418C-863D-7AC0B710F8BA}"/>
              </a:ext>
            </a:extLst>
          </p:cNvPr>
          <p:cNvSpPr/>
          <p:nvPr/>
        </p:nvSpPr>
        <p:spPr>
          <a:xfrm>
            <a:off x="7347365" y="4933223"/>
            <a:ext cx="540000" cy="540000"/>
          </a:xfrm>
          <a:prstGeom prst="ellipse">
            <a:avLst/>
          </a:prstGeom>
          <a:solidFill>
            <a:srgbClr val="00B05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2" name="Овал 61">
            <a:extLst>
              <a:ext uri="{FF2B5EF4-FFF2-40B4-BE49-F238E27FC236}">
                <a16:creationId xmlns:a16="http://schemas.microsoft.com/office/drawing/2014/main" id="{9B00C393-8C78-48F1-ACBA-0CD5B000BFCD}"/>
              </a:ext>
            </a:extLst>
          </p:cNvPr>
          <p:cNvSpPr/>
          <p:nvPr/>
        </p:nvSpPr>
        <p:spPr>
          <a:xfrm>
            <a:off x="6627285" y="5005231"/>
            <a:ext cx="540000" cy="540000"/>
          </a:xfrm>
          <a:prstGeom prst="ellipse">
            <a:avLst/>
          </a:prstGeom>
          <a:solidFill>
            <a:srgbClr val="C000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3" name="Овал 62">
            <a:extLst>
              <a:ext uri="{FF2B5EF4-FFF2-40B4-BE49-F238E27FC236}">
                <a16:creationId xmlns:a16="http://schemas.microsoft.com/office/drawing/2014/main" id="{C1E8B83D-BABD-4DB5-8CBD-E3A7633F1011}"/>
              </a:ext>
            </a:extLst>
          </p:cNvPr>
          <p:cNvSpPr/>
          <p:nvPr/>
        </p:nvSpPr>
        <p:spPr>
          <a:xfrm>
            <a:off x="7419373" y="4213143"/>
            <a:ext cx="540000" cy="540000"/>
          </a:xfrm>
          <a:prstGeom prst="ellipse">
            <a:avLst/>
          </a:prstGeom>
          <a:solidFill>
            <a:srgbClr val="00B05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4" name="Овал 63">
            <a:extLst>
              <a:ext uri="{FF2B5EF4-FFF2-40B4-BE49-F238E27FC236}">
                <a16:creationId xmlns:a16="http://schemas.microsoft.com/office/drawing/2014/main" id="{4EA3747E-DB3B-4D42-A029-7791756E2A98}"/>
              </a:ext>
            </a:extLst>
          </p:cNvPr>
          <p:cNvSpPr/>
          <p:nvPr/>
        </p:nvSpPr>
        <p:spPr>
          <a:xfrm>
            <a:off x="6699293" y="6157359"/>
            <a:ext cx="540000" cy="540000"/>
          </a:xfrm>
          <a:prstGeom prst="ellipse">
            <a:avLst/>
          </a:prstGeom>
          <a:solidFill>
            <a:srgbClr val="00B05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5" name="Овал 64">
            <a:extLst>
              <a:ext uri="{FF2B5EF4-FFF2-40B4-BE49-F238E27FC236}">
                <a16:creationId xmlns:a16="http://schemas.microsoft.com/office/drawing/2014/main" id="{EC1F179F-01D5-4DBD-9B8F-70BBA3809FAF}"/>
              </a:ext>
            </a:extLst>
          </p:cNvPr>
          <p:cNvSpPr/>
          <p:nvPr/>
        </p:nvSpPr>
        <p:spPr>
          <a:xfrm>
            <a:off x="7419373" y="5725311"/>
            <a:ext cx="540000" cy="540000"/>
          </a:xfrm>
          <a:prstGeom prst="ellipse">
            <a:avLst/>
          </a:prstGeom>
          <a:solidFill>
            <a:srgbClr val="00B05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6" name="Овал 65">
            <a:extLst>
              <a:ext uri="{FF2B5EF4-FFF2-40B4-BE49-F238E27FC236}">
                <a16:creationId xmlns:a16="http://schemas.microsoft.com/office/drawing/2014/main" id="{AF0DA8D9-F9D3-4318-BD15-6AAB21C27502}"/>
              </a:ext>
            </a:extLst>
          </p:cNvPr>
          <p:cNvSpPr/>
          <p:nvPr/>
        </p:nvSpPr>
        <p:spPr>
          <a:xfrm>
            <a:off x="6555277" y="2989007"/>
            <a:ext cx="540000" cy="540000"/>
          </a:xfrm>
          <a:prstGeom prst="ellipse">
            <a:avLst/>
          </a:prstGeom>
          <a:solidFill>
            <a:srgbClr val="00B05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8" name="Овал 67">
            <a:extLst>
              <a:ext uri="{FF2B5EF4-FFF2-40B4-BE49-F238E27FC236}">
                <a16:creationId xmlns:a16="http://schemas.microsoft.com/office/drawing/2014/main" id="{04B749B6-7AA4-4A03-BADC-15346AA8FFD2}"/>
              </a:ext>
            </a:extLst>
          </p:cNvPr>
          <p:cNvSpPr/>
          <p:nvPr/>
        </p:nvSpPr>
        <p:spPr>
          <a:xfrm>
            <a:off x="8067445" y="2412943"/>
            <a:ext cx="540000" cy="540000"/>
          </a:xfrm>
          <a:prstGeom prst="ellipse">
            <a:avLst/>
          </a:prstGeom>
          <a:solidFill>
            <a:srgbClr val="C000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B7E5820D-EFA2-44C4-976C-AE03E492C9CB}"/>
              </a:ext>
            </a:extLst>
          </p:cNvPr>
          <p:cNvSpPr txBox="1"/>
          <p:nvPr/>
        </p:nvSpPr>
        <p:spPr>
          <a:xfrm>
            <a:off x="8607445" y="2221705"/>
            <a:ext cx="27655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Основной Класс</a:t>
            </a:r>
          </a:p>
        </p:txBody>
      </p:sp>
      <p:cxnSp>
        <p:nvCxnSpPr>
          <p:cNvPr id="70" name="Прямая со стрелкой 69">
            <a:extLst>
              <a:ext uri="{FF2B5EF4-FFF2-40B4-BE49-F238E27FC236}">
                <a16:creationId xmlns:a16="http://schemas.microsoft.com/office/drawing/2014/main" id="{BAAEB3AD-8C89-46A1-82DA-7BB1DCEA6B3E}"/>
              </a:ext>
            </a:extLst>
          </p:cNvPr>
          <p:cNvCxnSpPr/>
          <p:nvPr/>
        </p:nvCxnSpPr>
        <p:spPr>
          <a:xfrm flipH="1">
            <a:off x="7203349" y="3781095"/>
            <a:ext cx="1584176" cy="216024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F00E05BD-910D-4BE2-AD68-FC75AE1C136B}"/>
              </a:ext>
            </a:extLst>
          </p:cNvPr>
          <p:cNvSpPr txBox="1"/>
          <p:nvPr/>
        </p:nvSpPr>
        <p:spPr>
          <a:xfrm>
            <a:off x="8766694" y="3565071"/>
            <a:ext cx="273344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Ошибки 2 Рода </a:t>
            </a:r>
          </a:p>
          <a:p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Type 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Errors</a:t>
            </a:r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30C634C7-D8F2-4A23-BD0D-A42AC5E80AB6}"/>
              </a:ext>
            </a:extLst>
          </p:cNvPr>
          <p:cNvSpPr txBox="1"/>
          <p:nvPr/>
        </p:nvSpPr>
        <p:spPr>
          <a:xfrm>
            <a:off x="579751" y="2007317"/>
            <a:ext cx="48000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Ошибки 1 Рода 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Type 1 Errors</a:t>
            </a:r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cxnSp>
        <p:nvCxnSpPr>
          <p:cNvPr id="73" name="Прямая со стрелкой 72">
            <a:extLst>
              <a:ext uri="{FF2B5EF4-FFF2-40B4-BE49-F238E27FC236}">
                <a16:creationId xmlns:a16="http://schemas.microsoft.com/office/drawing/2014/main" id="{7D507737-E4AE-42F0-BDB2-7987BB4CB43C}"/>
              </a:ext>
            </a:extLst>
          </p:cNvPr>
          <p:cNvCxnSpPr>
            <a:cxnSpLocks/>
            <a:stCxn id="72" idx="2"/>
          </p:cNvCxnSpPr>
          <p:nvPr/>
        </p:nvCxnSpPr>
        <p:spPr>
          <a:xfrm>
            <a:off x="2979800" y="2468982"/>
            <a:ext cx="1055197" cy="244577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6A0D2D3A-4474-4D80-B3AC-116DF05385E1}"/>
              </a:ext>
            </a:extLst>
          </p:cNvPr>
          <p:cNvSpPr/>
          <p:nvPr/>
        </p:nvSpPr>
        <p:spPr>
          <a:xfrm>
            <a:off x="4034997" y="3529007"/>
            <a:ext cx="3168352" cy="2587054"/>
          </a:xfrm>
          <a:prstGeom prst="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4" name="Прямоугольник 73">
            <a:extLst>
              <a:ext uri="{FF2B5EF4-FFF2-40B4-BE49-F238E27FC236}">
                <a16:creationId xmlns:a16="http://schemas.microsoft.com/office/drawing/2014/main" id="{E4F410A0-FFD5-41DC-A95F-E977BECEFE63}"/>
              </a:ext>
            </a:extLst>
          </p:cNvPr>
          <p:cNvSpPr/>
          <p:nvPr/>
        </p:nvSpPr>
        <p:spPr>
          <a:xfrm>
            <a:off x="4034997" y="2700975"/>
            <a:ext cx="2448272" cy="338437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74236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71" grpId="0"/>
      <p:bldP spid="72" grpId="0"/>
      <p:bldP spid="3" grpId="0" animBg="1"/>
      <p:bldP spid="7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16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 err="1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Мем</a:t>
            </a:r>
            <a:r>
              <a:rPr lang="ru-RU" sz="32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про ошибки 1 и 2 рода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7688" y="980728"/>
            <a:ext cx="5688632" cy="568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159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17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6" name="Заголовок 1">
            <a:extLst>
              <a:ext uri="{FF2B5EF4-FFF2-40B4-BE49-F238E27FC236}">
                <a16:creationId xmlns:a16="http://schemas.microsoft.com/office/drawing/2014/main" id="{D2624FEE-71F0-4AFC-B01B-68C4ACE3B66E}"/>
              </a:ext>
            </a:extLst>
          </p:cNvPr>
          <p:cNvSpPr txBox="1">
            <a:spLocks/>
          </p:cNvSpPr>
          <p:nvPr/>
        </p:nvSpPr>
        <p:spPr>
          <a:xfrm>
            <a:off x="2423592" y="980728"/>
            <a:ext cx="659613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Confusion </a:t>
            </a: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Matrix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graphicFrame>
        <p:nvGraphicFramePr>
          <p:cNvPr id="4" name="Таблица 4">
            <a:extLst>
              <a:ext uri="{FF2B5EF4-FFF2-40B4-BE49-F238E27FC236}">
                <a16:creationId xmlns:a16="http://schemas.microsoft.com/office/drawing/2014/main" id="{A1FB6991-12F8-4F86-9414-E601B2BA82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4218427"/>
              </p:ext>
            </p:extLst>
          </p:nvPr>
        </p:nvGraphicFramePr>
        <p:xfrm>
          <a:off x="119336" y="2492896"/>
          <a:ext cx="5821216" cy="3108960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629423">
                  <a:extLst>
                    <a:ext uri="{9D8B030D-6E8A-4147-A177-3AD203B41FA5}">
                      <a16:colId xmlns:a16="http://schemas.microsoft.com/office/drawing/2014/main" val="533617728"/>
                    </a:ext>
                  </a:extLst>
                </a:gridCol>
                <a:gridCol w="1879465">
                  <a:extLst>
                    <a:ext uri="{9D8B030D-6E8A-4147-A177-3AD203B41FA5}">
                      <a16:colId xmlns:a16="http://schemas.microsoft.com/office/drawing/2014/main" val="3119699408"/>
                    </a:ext>
                  </a:extLst>
                </a:gridCol>
                <a:gridCol w="1656164">
                  <a:extLst>
                    <a:ext uri="{9D8B030D-6E8A-4147-A177-3AD203B41FA5}">
                      <a16:colId xmlns:a16="http://schemas.microsoft.com/office/drawing/2014/main" val="2869702980"/>
                    </a:ext>
                  </a:extLst>
                </a:gridCol>
                <a:gridCol w="1656164">
                  <a:extLst>
                    <a:ext uri="{9D8B030D-6E8A-4147-A177-3AD203B41FA5}">
                      <a16:colId xmlns:a16="http://schemas.microsoft.com/office/drawing/2014/main" val="1966573292"/>
                    </a:ext>
                  </a:extLst>
                </a:gridCol>
              </a:tblGrid>
              <a:tr h="0">
                <a:tc rowSpan="2" gridSpan="2">
                  <a:txBody>
                    <a:bodyPr/>
                    <a:lstStyle/>
                    <a:p>
                      <a:pPr algn="ctr"/>
                      <a:endParaRPr lang="ru-RU" sz="2000" dirty="0"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anchor="ctr"/>
                </a:tc>
                <a:tc rowSpan="2"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ru-RU" sz="2000" b="1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Истина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5002729"/>
                  </a:ext>
                </a:extLst>
              </a:tr>
              <a:tr h="0">
                <a:tc gridSpan="2" v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Имеет болезнь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Нет болезни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5996253"/>
                  </a:ext>
                </a:extLst>
              </a:tr>
              <a:tr h="290692">
                <a:tc rowSpan="2">
                  <a:txBody>
                    <a:bodyPr/>
                    <a:lstStyle/>
                    <a:p>
                      <a:pPr algn="ctr"/>
                      <a:r>
                        <a:rPr lang="ru-RU" sz="1800" b="1" dirty="0">
                          <a:solidFill>
                            <a:schemeClr val="bg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Предсказание</a:t>
                      </a:r>
                    </a:p>
                  </a:txBody>
                  <a:tcPr vert="vert27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000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Имеет болезнь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True Positive (TP)</a:t>
                      </a:r>
                      <a:endParaRPr lang="ru-RU" sz="2000" dirty="0"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False Positive (FP)</a:t>
                      </a:r>
                      <a:endParaRPr lang="ru-RU" sz="2000" dirty="0"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6194862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000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Нет болезни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False Negative (FN)</a:t>
                      </a:r>
                      <a:endParaRPr lang="ru-RU" sz="2000" dirty="0"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True Negative (TN)</a:t>
                      </a:r>
                      <a:endParaRPr lang="ru-RU" sz="2000" dirty="0"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05632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Таблица 4">
                <a:extLst>
                  <a:ext uri="{FF2B5EF4-FFF2-40B4-BE49-F238E27FC236}">
                    <a16:creationId xmlns:a16="http://schemas.microsoft.com/office/drawing/2014/main" id="{59A6F511-96F4-43DB-BED1-097FC3A79A4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00423344"/>
                  </p:ext>
                </p:extLst>
              </p:nvPr>
            </p:nvGraphicFramePr>
            <p:xfrm>
              <a:off x="6240016" y="2708920"/>
              <a:ext cx="5292000" cy="2103120"/>
            </p:xfrm>
            <a:graphic>
              <a:graphicData uri="http://schemas.openxmlformats.org/drawingml/2006/table">
                <a:tbl>
                  <a:tblPr firstRow="1" bandRow="1">
                    <a:tableStyleId>{793D81CF-94F2-401A-BA57-92F5A7B2D0C5}</a:tableStyleId>
                  </a:tblPr>
                  <a:tblGrid>
                    <a:gridCol w="1764000">
                      <a:extLst>
                        <a:ext uri="{9D8B030D-6E8A-4147-A177-3AD203B41FA5}">
                          <a16:colId xmlns:a16="http://schemas.microsoft.com/office/drawing/2014/main" val="3119699408"/>
                        </a:ext>
                      </a:extLst>
                    </a:gridCol>
                    <a:gridCol w="1764000">
                      <a:extLst>
                        <a:ext uri="{9D8B030D-6E8A-4147-A177-3AD203B41FA5}">
                          <a16:colId xmlns:a16="http://schemas.microsoft.com/office/drawing/2014/main" val="2869702980"/>
                        </a:ext>
                      </a:extLst>
                    </a:gridCol>
                    <a:gridCol w="1764000">
                      <a:extLst>
                        <a:ext uri="{9D8B030D-6E8A-4147-A177-3AD203B41FA5}">
                          <a16:colId xmlns:a16="http://schemas.microsoft.com/office/drawing/2014/main" val="1966573292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ctr"/>
                          <a:endParaRPr lang="ru-RU" sz="140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4000" i="1" dirty="0" smtClean="0"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  <a:cs typeface="Verdana" panose="020B0604030504040204" pitchFamily="34" charset="0"/>
                                  </a:rPr>
                                  <m:t>𝑦</m:t>
                                </m:r>
                                <m:r>
                                  <a:rPr lang="en-US" sz="4000" i="1" dirty="0" smtClean="0"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  <a:cs typeface="Verdana" panose="020B0604030504040204" pitchFamily="34" charset="0"/>
                                  </a:rPr>
                                  <m:t> = 1</m:t>
                                </m:r>
                              </m:oMath>
                            </m:oMathPara>
                          </a14:m>
                          <a:endParaRPr lang="ru-RU" sz="4000" dirty="0">
                            <a:latin typeface="IBM Plex Mono" panose="020B0509050203000203" pitchFamily="49" charset="-52"/>
                            <a:ea typeface="Verdana" panose="020B0604030504040204" pitchFamily="34" charset="0"/>
                            <a:cs typeface="Verdana" panose="020B0604030504040204" pitchFamily="34" charset="0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4000" i="1" dirty="0" smtClean="0"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  <a:cs typeface="Verdana" panose="020B0604030504040204" pitchFamily="34" charset="0"/>
                                  </a:rPr>
                                  <m:t>𝑦</m:t>
                                </m:r>
                                <m:r>
                                  <a:rPr lang="en-US" sz="4000" i="1" dirty="0" smtClean="0"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  <a:cs typeface="Verdana" panose="020B0604030504040204" pitchFamily="34" charset="0"/>
                                  </a:rPr>
                                  <m:t> =</m:t>
                                </m:r>
                                <m:r>
                                  <a:rPr lang="en-US" sz="4000" b="1" i="1" dirty="0" smtClean="0"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  <a:cs typeface="Verdana" panose="020B0604030504040204" pitchFamily="34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lang="ru-RU" sz="4000" dirty="0">
                            <a:latin typeface="IBM Plex Mono" panose="020B0509050203000203" pitchFamily="49" charset="-52"/>
                            <a:ea typeface="Verdana" panose="020B0604030504040204" pitchFamily="34" charset="0"/>
                            <a:cs typeface="Verdana" panose="020B0604030504040204" pitchFamily="34" charset="0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75996253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lvl="0" indent="0" algn="ctr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kumimoji="0" lang="en-US" sz="4000" b="1" i="1" u="none" strike="noStrike" kern="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white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  <a:cs typeface="Verdana" panose="020B0604030504040204" pitchFamily="34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kumimoji="0" lang="en-US" sz="4000" b="1" i="1" u="none" strike="noStrike" kern="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white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  <a:cs typeface="Verdana" panose="020B0604030504040204" pitchFamily="34" charset="0"/>
                                      </a:rPr>
                                      <m:t>𝑦</m:t>
                                    </m:r>
                                  </m:e>
                                </m:acc>
                                <m:r>
                                  <a:rPr kumimoji="0" lang="en-US" sz="4000" b="1" i="1" u="none" strike="noStrike" kern="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  <a:cs typeface="Verdana" panose="020B0604030504040204" pitchFamily="34" charset="0"/>
                                  </a:rPr>
                                  <m:t> = 1</m:t>
                                </m:r>
                              </m:oMath>
                            </m:oMathPara>
                          </a14:m>
                          <a:endParaRPr kumimoji="0" lang="ru-RU" sz="4000" b="1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IBM Plex Mono" panose="020B0509050203000203" pitchFamily="49" charset="-52"/>
                            <a:ea typeface="Verdana" panose="020B0604030504040204" pitchFamily="34" charset="0"/>
                            <a:cs typeface="Verdana" panose="020B0604030504040204" pitchFamily="34" charset="0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ru-RU" sz="4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13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ru-RU" sz="4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6</a:t>
                          </a:r>
                        </a:p>
                      </a:txBody>
                      <a:tcPr marL="7620" marR="7620" marT="7620" marB="0"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2561948623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lvl="0" indent="0" algn="ctr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kumimoji="0" lang="en-US" sz="4000" b="1" i="1" u="none" strike="noStrike" kern="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white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  <a:cs typeface="Verdana" panose="020B0604030504040204" pitchFamily="34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kumimoji="0" lang="en-US" sz="4000" b="1" i="1" u="none" strike="noStrike" kern="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white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  <a:cs typeface="Verdana" panose="020B0604030504040204" pitchFamily="34" charset="0"/>
                                      </a:rPr>
                                      <m:t>𝑦</m:t>
                                    </m:r>
                                  </m:e>
                                </m:acc>
                                <m:r>
                                  <a:rPr kumimoji="0" lang="en-US" sz="4000" b="1" i="1" u="none" strike="noStrike" kern="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  <a:cs typeface="Verdana" panose="020B0604030504040204" pitchFamily="34" charset="0"/>
                                  </a:rPr>
                                  <m:t>=</m:t>
                                </m:r>
                                <m:r>
                                  <a:rPr kumimoji="0" lang="en-US" sz="4000" b="1" i="1" u="none" strike="noStrike" kern="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  <a:cs typeface="Verdana" panose="020B0604030504040204" pitchFamily="34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kumimoji="0" lang="ru-RU" sz="4000" b="1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IBM Plex Mono" panose="020B0509050203000203" pitchFamily="49" charset="-52"/>
                            <a:ea typeface="Verdana" panose="020B0604030504040204" pitchFamily="34" charset="0"/>
                            <a:cs typeface="Verdana" panose="020B0604030504040204" pitchFamily="34" charset="0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ru-RU" sz="4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ru-RU" sz="4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15</a:t>
                          </a:r>
                        </a:p>
                      </a:txBody>
                      <a:tcPr marL="7620" marR="7620" marT="7620" marB="0"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7405632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Таблица 4">
                <a:extLst>
                  <a:ext uri="{FF2B5EF4-FFF2-40B4-BE49-F238E27FC236}">
                    <a16:creationId xmlns:a16="http://schemas.microsoft.com/office/drawing/2014/main" id="{59A6F511-96F4-43DB-BED1-097FC3A79A4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00423344"/>
                  </p:ext>
                </p:extLst>
              </p:nvPr>
            </p:nvGraphicFramePr>
            <p:xfrm>
              <a:off x="6240016" y="2708920"/>
              <a:ext cx="5292000" cy="2103120"/>
            </p:xfrm>
            <a:graphic>
              <a:graphicData uri="http://schemas.openxmlformats.org/drawingml/2006/table">
                <a:tbl>
                  <a:tblPr firstRow="1" bandRow="1">
                    <a:tableStyleId>{793D81CF-94F2-401A-BA57-92F5A7B2D0C5}</a:tableStyleId>
                  </a:tblPr>
                  <a:tblGrid>
                    <a:gridCol w="1764000">
                      <a:extLst>
                        <a:ext uri="{9D8B030D-6E8A-4147-A177-3AD203B41FA5}">
                          <a16:colId xmlns:a16="http://schemas.microsoft.com/office/drawing/2014/main" val="3119699408"/>
                        </a:ext>
                      </a:extLst>
                    </a:gridCol>
                    <a:gridCol w="1764000">
                      <a:extLst>
                        <a:ext uri="{9D8B030D-6E8A-4147-A177-3AD203B41FA5}">
                          <a16:colId xmlns:a16="http://schemas.microsoft.com/office/drawing/2014/main" val="2869702980"/>
                        </a:ext>
                      </a:extLst>
                    </a:gridCol>
                    <a:gridCol w="1764000">
                      <a:extLst>
                        <a:ext uri="{9D8B030D-6E8A-4147-A177-3AD203B41FA5}">
                          <a16:colId xmlns:a16="http://schemas.microsoft.com/office/drawing/2014/main" val="1966573292"/>
                        </a:ext>
                      </a:extLst>
                    </a:gridCol>
                  </a:tblGrid>
                  <a:tr h="701040">
                    <a:tc>
                      <a:txBody>
                        <a:bodyPr/>
                        <a:lstStyle/>
                        <a:p>
                          <a:pPr algn="ctr"/>
                          <a:endParaRPr lang="ru-RU" sz="140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0692" t="-870" r="-101038" b="-2469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0000" t="-870" r="-690" b="-24695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5996253"/>
                      </a:ext>
                    </a:extLst>
                  </a:tr>
                  <a:tr h="70104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4"/>
                          <a:stretch>
                            <a:fillRect l="-345" t="-100000" r="-200345" b="-14482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ru-RU" sz="4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13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ru-RU" sz="4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6</a:t>
                          </a:r>
                        </a:p>
                      </a:txBody>
                      <a:tcPr marL="7620" marR="7620" marT="7620" marB="0"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2561948623"/>
                      </a:ext>
                    </a:extLst>
                  </a:tr>
                  <a:tr h="70104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4"/>
                          <a:stretch>
                            <a:fillRect l="-345" t="-201739" r="-200345" b="-460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ru-RU" sz="4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ru-RU" sz="4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15</a:t>
                          </a:r>
                        </a:p>
                      </a:txBody>
                      <a:tcPr marL="7620" marR="7620" marT="7620" marB="0"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7405632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3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Матрица Ошибок </a:t>
            </a:r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283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18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7" name="Прямоугольник 66">
            <a:extLst>
              <a:ext uri="{FF2B5EF4-FFF2-40B4-BE49-F238E27FC236}">
                <a16:creationId xmlns:a16="http://schemas.microsoft.com/office/drawing/2014/main" id="{92423807-6EFA-4163-B5A6-87B1B5A679CB}"/>
              </a:ext>
            </a:extLst>
          </p:cNvPr>
          <p:cNvSpPr/>
          <p:nvPr/>
        </p:nvSpPr>
        <p:spPr>
          <a:xfrm>
            <a:off x="2049249" y="6126488"/>
            <a:ext cx="748883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FFFF"/>
                </a:solidFill>
              </a:rPr>
              <a:t>https://en.wikipedia.org/wiki/Confusion_matrix</a:t>
            </a:r>
            <a:endParaRPr lang="ru-RU" sz="2800" dirty="0">
              <a:solidFill>
                <a:srgbClr val="FFFFFF"/>
              </a:solidFill>
            </a:endParaRPr>
          </a:p>
        </p:txBody>
      </p:sp>
      <p:pic>
        <p:nvPicPr>
          <p:cNvPr id="75" name="Picture 3">
            <a:extLst>
              <a:ext uri="{FF2B5EF4-FFF2-40B4-BE49-F238E27FC236}">
                <a16:creationId xmlns:a16="http://schemas.microsoft.com/office/drawing/2014/main" id="{5A92E948-6E1A-414A-A8D7-BC346BF0B9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2" t="1276" r="578" b="2847"/>
          <a:stretch/>
        </p:blipFill>
        <p:spPr bwMode="auto">
          <a:xfrm>
            <a:off x="0" y="1484784"/>
            <a:ext cx="12189122" cy="3704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Заголовок 1">
            <a:extLst>
              <a:ext uri="{FF2B5EF4-FFF2-40B4-BE49-F238E27FC236}">
                <a16:creationId xmlns:a16="http://schemas.microsoft.com/office/drawing/2014/main" id="{D2624FEE-71F0-4AFC-B01B-68C4ACE3B66E}"/>
              </a:ext>
            </a:extLst>
          </p:cNvPr>
          <p:cNvSpPr txBox="1">
            <a:spLocks/>
          </p:cNvSpPr>
          <p:nvPr/>
        </p:nvSpPr>
        <p:spPr>
          <a:xfrm>
            <a:off x="2567608" y="1052736"/>
            <a:ext cx="659613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5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Матрица Ошибок </a:t>
            </a:r>
          </a:p>
        </p:txBody>
      </p:sp>
    </p:spTree>
    <p:extLst>
      <p:ext uri="{BB962C8B-B14F-4D97-AF65-F5344CB8AC3E}">
        <p14:creationId xmlns:p14="http://schemas.microsoft.com/office/powerpoint/2010/main" val="2090983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6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19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E7D5EBB-1CED-4085-97A3-DB89E71BE7BA}"/>
                  </a:ext>
                </a:extLst>
              </p:cNvPr>
              <p:cNvSpPr txBox="1"/>
              <p:nvPr/>
            </p:nvSpPr>
            <p:spPr>
              <a:xfrm>
                <a:off x="767408" y="2204864"/>
                <a:ext cx="4375878" cy="8138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𝐴𝐶𝐶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𝑇𝑁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𝑇𝑁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𝐹𝑃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𝐹𝑁</m:t>
                          </m:r>
                        </m:den>
                      </m:f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E7D5EBB-1CED-4085-97A3-DB89E71BE7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408" y="2204864"/>
                <a:ext cx="4375878" cy="81381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1AAB9159-2438-4857-B9C6-23D329EF7458}"/>
              </a:ext>
            </a:extLst>
          </p:cNvPr>
          <p:cNvSpPr/>
          <p:nvPr/>
        </p:nvSpPr>
        <p:spPr>
          <a:xfrm>
            <a:off x="407368" y="1268760"/>
            <a:ext cx="727280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IBM Plex Mono" panose="020B0509050203000203" pitchFamily="49" charset="-52"/>
                <a:ea typeface="Verdana" panose="020B0604030504040204" pitchFamily="34" charset="0"/>
              </a:rPr>
              <a:t>Accuracy</a:t>
            </a:r>
          </a:p>
          <a:p>
            <a:r>
              <a:rPr lang="ru-RU" sz="2800" dirty="0">
                <a:solidFill>
                  <a:schemeClr val="bg1"/>
                </a:solidFill>
                <a:latin typeface="IBM Plex Mono" panose="020B0509050203000203" pitchFamily="49" charset="-52"/>
                <a:ea typeface="Verdana" panose="020B0604030504040204" pitchFamily="34" charset="0"/>
              </a:rPr>
              <a:t>Доля правильных ответов алгоритма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1A6D1E4-8F2B-4A15-940F-74351990D853}"/>
                  </a:ext>
                </a:extLst>
              </p:cNvPr>
              <p:cNvSpPr txBox="1"/>
              <p:nvPr/>
            </p:nvSpPr>
            <p:spPr>
              <a:xfrm>
                <a:off x="479376" y="3429000"/>
                <a:ext cx="3383619" cy="8138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𝑝𝑟𝑒𝑐𝑖𝑠𝑖𝑜𝑛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𝐹𝑃</m:t>
                          </m:r>
                        </m:den>
                      </m:f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1A6D1E4-8F2B-4A15-940F-74351990D8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376" y="3429000"/>
                <a:ext cx="3383619" cy="81381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8733C7C-8F3B-4D2F-8C0C-4AC93A12C93C}"/>
                  </a:ext>
                </a:extLst>
              </p:cNvPr>
              <p:cNvSpPr txBox="1"/>
              <p:nvPr/>
            </p:nvSpPr>
            <p:spPr>
              <a:xfrm>
                <a:off x="6168008" y="3429000"/>
                <a:ext cx="2866297" cy="8138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𝑟𝑒𝑐𝑎𝑙𝑙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𝐹𝑁</m:t>
                          </m:r>
                        </m:den>
                      </m:f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8733C7C-8F3B-4D2F-8C0C-4AC93A12C9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8008" y="3429000"/>
                <a:ext cx="2866297" cy="81381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EF7F19D-9EB8-4194-8328-132E13EF8651}"/>
                  </a:ext>
                </a:extLst>
              </p:cNvPr>
              <p:cNvSpPr txBox="1"/>
              <p:nvPr/>
            </p:nvSpPr>
            <p:spPr>
              <a:xfrm>
                <a:off x="407368" y="5661248"/>
                <a:ext cx="3492879" cy="8138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80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Specificity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𝐹𝑃</m:t>
                          </m:r>
                        </m:den>
                      </m:f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EF7F19D-9EB8-4194-8328-132E13EF86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368" y="5661248"/>
                <a:ext cx="3492879" cy="81381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Рисунок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24192" y="1052736"/>
            <a:ext cx="4186066" cy="223224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7C5D71E-13F0-4D27-AB0E-A2DA47DCE50A}"/>
                  </a:ext>
                </a:extLst>
              </p:cNvPr>
              <p:cNvSpPr txBox="1"/>
              <p:nvPr/>
            </p:nvSpPr>
            <p:spPr>
              <a:xfrm>
                <a:off x="407368" y="4437112"/>
                <a:ext cx="4217693" cy="8905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2∗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𝑝𝑟𝑒𝑐𝑖𝑠𝑖𝑜𝑛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𝑟𝑒𝑐𝑎𝑙𝑙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𝑝𝑟𝑒𝑐𝑖𝑠𝑖𝑜𝑛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𝑟𝑒𝑐𝑎𝑙𝑙</m:t>
                          </m:r>
                        </m:den>
                      </m:f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7C5D71E-13F0-4D27-AB0E-A2DA47DCE5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368" y="4437112"/>
                <a:ext cx="4217693" cy="8905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92160B1-9940-4DDF-A8D1-CE019848D7C5}"/>
                  </a:ext>
                </a:extLst>
              </p:cNvPr>
              <p:cNvSpPr txBox="1"/>
              <p:nvPr/>
            </p:nvSpPr>
            <p:spPr>
              <a:xfrm>
                <a:off x="6384032" y="5157192"/>
                <a:ext cx="5330113" cy="93750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l-G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β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(1+</m:t>
                          </m:r>
                          <m:sSup>
                            <m:sSup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l-GR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β</m:t>
                              </m:r>
                            </m:e>
                            <m:sup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)∗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𝑝𝑟𝑒𝑐𝑖𝑠𝑖𝑜𝑛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𝑟𝑒𝑐𝑎𝑙𝑙</m:t>
                          </m:r>
                        </m:num>
                        <m:den>
                          <m:sSup>
                            <m:sSup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l-GR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β</m:t>
                              </m:r>
                            </m:e>
                            <m:sup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𝑝𝑟𝑒𝑐𝑖𝑠𝑖𝑜𝑛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𝑟𝑒𝑐𝑎𝑙𝑙</m:t>
                          </m:r>
                        </m:den>
                      </m:f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92160B1-9940-4DDF-A8D1-CE019848D7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4032" y="5157192"/>
                <a:ext cx="5330113" cy="93750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68371F36-2817-487F-A029-F353CFA0FC30}"/>
              </a:ext>
            </a:extLst>
          </p:cNvPr>
          <p:cNvSpPr/>
          <p:nvPr/>
        </p:nvSpPr>
        <p:spPr>
          <a:xfrm>
            <a:off x="4799856" y="4725144"/>
            <a:ext cx="233839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IBM Plex Mono" panose="020B0509050203000203" pitchFamily="49" charset="-52"/>
                <a:ea typeface="Verdana" panose="020B0604030504040204" pitchFamily="34" charset="0"/>
              </a:rPr>
              <a:t>F</a:t>
            </a:r>
            <a:r>
              <a:rPr lang="ru-RU" sz="2000" dirty="0">
                <a:solidFill>
                  <a:schemeClr val="bg1"/>
                </a:solidFill>
                <a:latin typeface="IBM Plex Mono" panose="020B0509050203000203" pitchFamily="49" charset="-52"/>
                <a:ea typeface="Verdana" panose="020B0604030504040204" pitchFamily="34" charset="0"/>
              </a:rPr>
              <a:t>1</a:t>
            </a:r>
            <a:r>
              <a:rPr lang="en-US" sz="2000" dirty="0">
                <a:solidFill>
                  <a:schemeClr val="bg1"/>
                </a:solidFill>
                <a:latin typeface="IBM Plex Mono" panose="020B0509050203000203" pitchFamily="49" charset="-52"/>
                <a:ea typeface="Verdana" panose="020B0604030504040204" pitchFamily="34" charset="0"/>
              </a:rPr>
              <a:t>-</a:t>
            </a:r>
            <a:r>
              <a:rPr lang="ru-RU" sz="2000" dirty="0">
                <a:solidFill>
                  <a:schemeClr val="bg1"/>
                </a:solidFill>
                <a:latin typeface="IBM Plex Mono" panose="020B0509050203000203" pitchFamily="49" charset="-52"/>
                <a:ea typeface="Verdana" panose="020B0604030504040204" pitchFamily="34" charset="0"/>
              </a:rPr>
              <a:t>мера</a:t>
            </a:r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67FF7967-3B95-4ED5-84E1-236842983A2D}"/>
              </a:ext>
            </a:extLst>
          </p:cNvPr>
          <p:cNvSpPr/>
          <p:nvPr/>
        </p:nvSpPr>
        <p:spPr>
          <a:xfrm>
            <a:off x="9480376" y="3429000"/>
            <a:ext cx="136815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IBM Plex Mono" panose="020B0509050203000203" pitchFamily="49" charset="-52"/>
                <a:ea typeface="Verdana" panose="020B0604030504040204" pitchFamily="34" charset="0"/>
              </a:rPr>
              <a:t>Recall</a:t>
            </a:r>
          </a:p>
          <a:p>
            <a:r>
              <a:rPr lang="ru-RU" sz="2000" dirty="0">
                <a:solidFill>
                  <a:schemeClr val="bg1"/>
                </a:solidFill>
                <a:latin typeface="IBM Plex Mono" panose="020B0509050203000203" pitchFamily="49" charset="-52"/>
                <a:ea typeface="Verdana" panose="020B0604030504040204" pitchFamily="34" charset="0"/>
              </a:rPr>
              <a:t>Полнота</a:t>
            </a:r>
          </a:p>
        </p:txBody>
      </p: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552E6FB4-0AB3-4E63-B4FF-484D29705A2A}"/>
              </a:ext>
            </a:extLst>
          </p:cNvPr>
          <p:cNvSpPr/>
          <p:nvPr/>
        </p:nvSpPr>
        <p:spPr>
          <a:xfrm>
            <a:off x="4007768" y="3573016"/>
            <a:ext cx="256699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IBM Plex Mono" panose="020B0509050203000203" pitchFamily="49" charset="-52"/>
                <a:ea typeface="Verdana" panose="020B0604030504040204" pitchFamily="34" charset="0"/>
              </a:rPr>
              <a:t>Precision</a:t>
            </a:r>
          </a:p>
          <a:p>
            <a:r>
              <a:rPr lang="ru-RU" sz="2000" dirty="0">
                <a:solidFill>
                  <a:schemeClr val="bg1"/>
                </a:solidFill>
                <a:latin typeface="IBM Plex Mono" panose="020B0509050203000203" pitchFamily="49" charset="-52"/>
                <a:ea typeface="Verdana" panose="020B0604030504040204" pitchFamily="34" charset="0"/>
              </a:rPr>
              <a:t>Точность</a:t>
            </a:r>
          </a:p>
        </p:txBody>
      </p:sp>
      <p:sp>
        <p:nvSpPr>
          <p:cNvPr id="22" name="Заголовок 1">
            <a:extLst>
              <a:ext uri="{FF2B5EF4-FFF2-40B4-BE49-F238E27FC236}">
                <a16:creationId xmlns:a16="http://schemas.microsoft.com/office/drawing/2014/main" id="{D2624FEE-71F0-4AFC-B01B-68C4ACE3B66E}"/>
              </a:ext>
            </a:extLst>
          </p:cNvPr>
          <p:cNvSpPr txBox="1">
            <a:spLocks/>
          </p:cNvSpPr>
          <p:nvPr/>
        </p:nvSpPr>
        <p:spPr>
          <a:xfrm>
            <a:off x="2495600" y="1337325"/>
            <a:ext cx="659613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3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Матрица Ошибок </a:t>
            </a:r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5029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11" grpId="0"/>
      <p:bldP spid="13" grpId="0"/>
      <p:bldP spid="15" grpId="0"/>
      <p:bldP spid="16" grpId="0"/>
      <p:bldP spid="17" grpId="0"/>
      <p:bldP spid="19" grpId="0"/>
      <p:bldP spid="20" grpId="0"/>
      <p:bldP spid="24" grpId="0"/>
      <p:bldP spid="25" grpId="0"/>
      <p:bldP spid="2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42266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 предыдущей серии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A764042A-EC52-463E-A7A7-164C646B1A2A}"/>
              </a:ext>
            </a:extLst>
          </p:cNvPr>
          <p:cNvSpPr/>
          <p:nvPr/>
        </p:nvSpPr>
        <p:spPr>
          <a:xfrm>
            <a:off x="47328" y="1124744"/>
            <a:ext cx="763284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Регуляризация</a:t>
            </a:r>
            <a:endParaRPr lang="en-US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BE7244-E379-42C4-A68B-161F48D195A3}"/>
              </a:ext>
            </a:extLst>
          </p:cNvPr>
          <p:cNvSpPr txBox="1"/>
          <p:nvPr/>
        </p:nvSpPr>
        <p:spPr>
          <a:xfrm>
            <a:off x="479376" y="1844824"/>
            <a:ext cx="112332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IBM Plex Mono"/>
                <a:ea typeface="Verdana" panose="020B0604030504040204" pitchFamily="34" charset="0"/>
                <a:cs typeface="Times New Roman" panose="02020603050405020304" pitchFamily="18" charset="0"/>
              </a:rPr>
              <a:t>Уменьшаем переобучение накладывая дополнительные ограничения на функцию потерь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 smtClean="0">
                <a:solidFill>
                  <a:schemeClr val="bg1"/>
                </a:solidFill>
                <a:latin typeface="IBM Plex Mono"/>
                <a:ea typeface="Verdana" panose="020B0604030504040204" pitchFamily="34" charset="0"/>
                <a:cs typeface="Times New Roman" panose="02020603050405020304" pitchFamily="18" charset="0"/>
              </a:rPr>
              <a:t>Можем отбирать «полезные» признаки</a:t>
            </a:r>
            <a:endParaRPr lang="ru-RU" sz="2400" dirty="0">
              <a:solidFill>
                <a:schemeClr val="bg1"/>
              </a:solidFill>
              <a:latin typeface="IBM Plex Mono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A764042A-EC52-463E-A7A7-164C646B1A2A}"/>
              </a:ext>
            </a:extLst>
          </p:cNvPr>
          <p:cNvSpPr/>
          <p:nvPr/>
        </p:nvSpPr>
        <p:spPr>
          <a:xfrm>
            <a:off x="22134" y="3140968"/>
            <a:ext cx="763284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Подбор </a:t>
            </a:r>
            <a:r>
              <a:rPr lang="ru-RU" sz="32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гиперпараметров</a:t>
            </a:r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ABE7244-E379-42C4-A68B-161F48D195A3}"/>
              </a:ext>
            </a:extLst>
          </p:cNvPr>
          <p:cNvSpPr txBox="1"/>
          <p:nvPr/>
        </p:nvSpPr>
        <p:spPr>
          <a:xfrm>
            <a:off x="695400" y="3933056"/>
            <a:ext cx="1123324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Поиск по </a:t>
            </a:r>
            <a:r>
              <a:rPr lang="ru-RU" sz="24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сетке – задаем то что хотим проверить </a:t>
            </a:r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457200" indent="-4572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Случайный </a:t>
            </a:r>
            <a:r>
              <a:rPr lang="ru-RU" sz="24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поиск – задаем случайное распределение того что хотим проверить и верим в то что нам повезет</a:t>
            </a:r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457200" indent="-4572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4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Есть другие вариации этого всего (</a:t>
            </a:r>
            <a:r>
              <a:rPr lang="en-US" sz="2400" dirty="0" err="1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optuna</a:t>
            </a:r>
            <a:r>
              <a:rPr lang="en-US" sz="24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*)</a:t>
            </a:r>
            <a:endParaRPr lang="en-US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35943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20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7" name="object 4">
            <a:extLst>
              <a:ext uri="{FF2B5EF4-FFF2-40B4-BE49-F238E27FC236}">
                <a16:creationId xmlns:a16="http://schemas.microsoft.com/office/drawing/2014/main" id="{4C11B763-FDBB-4D72-B5DB-DD5A65F82F2A}"/>
              </a:ext>
            </a:extLst>
          </p:cNvPr>
          <p:cNvSpPr txBox="1"/>
          <p:nvPr/>
        </p:nvSpPr>
        <p:spPr>
          <a:xfrm>
            <a:off x="335360" y="1268760"/>
            <a:ext cx="6400800" cy="450976"/>
          </a:xfrm>
          <a:prstGeom prst="rect">
            <a:avLst/>
          </a:prstGeom>
        </p:spPr>
        <p:txBody>
          <a:bodyPr vert="horz" wrap="square" lIns="0" tIns="19895" rIns="0" bIns="0" rtlCol="0">
            <a:spAutoFit/>
          </a:bodyPr>
          <a:lstStyle/>
          <a:p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Микро-усреднение</a:t>
            </a:r>
          </a:p>
        </p:txBody>
      </p:sp>
      <p:sp>
        <p:nvSpPr>
          <p:cNvPr id="18" name="object 4">
            <a:extLst>
              <a:ext uri="{FF2B5EF4-FFF2-40B4-BE49-F238E27FC236}">
                <a16:creationId xmlns:a16="http://schemas.microsoft.com/office/drawing/2014/main" id="{B7C1F354-FFDA-4000-9496-1A2090C58530}"/>
              </a:ext>
            </a:extLst>
          </p:cNvPr>
          <p:cNvSpPr txBox="1"/>
          <p:nvPr/>
        </p:nvSpPr>
        <p:spPr>
          <a:xfrm>
            <a:off x="407368" y="3861048"/>
            <a:ext cx="6400800" cy="450976"/>
          </a:xfrm>
          <a:prstGeom prst="rect">
            <a:avLst/>
          </a:prstGeom>
        </p:spPr>
        <p:txBody>
          <a:bodyPr vert="horz" wrap="square" lIns="0" tIns="19895" rIns="0" bIns="0" rtlCol="0">
            <a:spAutoFit/>
          </a:bodyPr>
          <a:lstStyle/>
          <a:p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Макро-усреднение</a:t>
            </a:r>
          </a:p>
        </p:txBody>
      </p:sp>
      <p:sp>
        <p:nvSpPr>
          <p:cNvPr id="19" name="object 4">
            <a:extLst>
              <a:ext uri="{FF2B5EF4-FFF2-40B4-BE49-F238E27FC236}">
                <a16:creationId xmlns:a16="http://schemas.microsoft.com/office/drawing/2014/main" id="{36083BA1-D5D6-41D8-9C94-03CDC5FB59A8}"/>
              </a:ext>
            </a:extLst>
          </p:cNvPr>
          <p:cNvSpPr txBox="1"/>
          <p:nvPr/>
        </p:nvSpPr>
        <p:spPr>
          <a:xfrm>
            <a:off x="1055440" y="1844824"/>
            <a:ext cx="5256584" cy="327866"/>
          </a:xfrm>
          <a:prstGeom prst="rect">
            <a:avLst/>
          </a:prstGeom>
        </p:spPr>
        <p:txBody>
          <a:bodyPr vert="horz" wrap="square" lIns="0" tIns="19895" rIns="0" bIns="0" rtlCol="0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Усредняем матрицу ошибок</a:t>
            </a:r>
          </a:p>
        </p:txBody>
      </p:sp>
      <p:sp>
        <p:nvSpPr>
          <p:cNvPr id="20" name="object 4">
            <a:extLst>
              <a:ext uri="{FF2B5EF4-FFF2-40B4-BE49-F238E27FC236}">
                <a16:creationId xmlns:a16="http://schemas.microsoft.com/office/drawing/2014/main" id="{4E2EE579-A726-403A-8F31-3911A1170F30}"/>
              </a:ext>
            </a:extLst>
          </p:cNvPr>
          <p:cNvSpPr txBox="1"/>
          <p:nvPr/>
        </p:nvSpPr>
        <p:spPr>
          <a:xfrm>
            <a:off x="1487488" y="4437112"/>
            <a:ext cx="5256584" cy="327866"/>
          </a:xfrm>
          <a:prstGeom prst="rect">
            <a:avLst/>
          </a:prstGeom>
        </p:spPr>
        <p:txBody>
          <a:bodyPr vert="horz" wrap="square" lIns="0" tIns="19895" rIns="0" bIns="0" rtlCol="0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Усредняем метрики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6120" y="980728"/>
            <a:ext cx="4837537" cy="1882418"/>
          </a:xfrm>
          <a:prstGeom prst="rect">
            <a:avLst/>
          </a:prstGeom>
        </p:spPr>
      </p:pic>
      <p:sp>
        <p:nvSpPr>
          <p:cNvPr id="16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Случай многих классов</a:t>
            </a:r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1A6D1E4-8F2B-4A15-940F-74351990D853}"/>
                  </a:ext>
                </a:extLst>
              </p:cNvPr>
              <p:cNvSpPr txBox="1"/>
              <p:nvPr/>
            </p:nvSpPr>
            <p:spPr>
              <a:xfrm>
                <a:off x="-96688" y="2924944"/>
                <a:ext cx="12432704" cy="6108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𝑝𝑟𝑒𝑐𝑖𝑠𝑖𝑜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𝑐𝑟𝑜𝐴𝑣𝑔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𝑇𝑟𝑢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𝑇𝑟𝑢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𝑇𝑟𝑢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𝑇𝑟𝑢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𝑇𝑟𝑢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𝑇𝑟𝑢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𝐹𝑎𝑙𝑠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1−2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𝐹𝑎𝑙𝑠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1−3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)+(</m:t>
                          </m:r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𝐹𝑎𝑙𝑠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𝐹𝑎𝑙𝑠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)+(</m:t>
                          </m:r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𝐹𝑎𝑙𝑠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𝐹𝑎𝑙𝑠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ru-RU" sz="20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1A6D1E4-8F2B-4A15-940F-74351990D8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96688" y="2924944"/>
                <a:ext cx="12432704" cy="610808"/>
              </a:xfrm>
              <a:prstGeom prst="rect">
                <a:avLst/>
              </a:prstGeom>
              <a:blipFill>
                <a:blip r:embed="rId5"/>
                <a:stretch>
                  <a:fillRect b="-1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1A6D1E4-8F2B-4A15-940F-74351990D853}"/>
                  </a:ext>
                </a:extLst>
              </p:cNvPr>
              <p:cNvSpPr txBox="1"/>
              <p:nvPr/>
            </p:nvSpPr>
            <p:spPr>
              <a:xfrm>
                <a:off x="263352" y="4653136"/>
                <a:ext cx="10153128" cy="80368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𝑝𝑟𝑒𝑐𝑖𝑠𝑖𝑜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𝑀𝑎𝑐𝑟𝑜𝐴𝑣𝑔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𝑝𝑟𝑒𝑐𝑖𝑠𝑖𝑜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𝑝𝑟𝑒𝑐𝑖𝑠𝑖𝑜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𝑝𝑟𝑒𝑐𝑖𝑠𝑖𝑜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num>
                        <m:den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1A6D1E4-8F2B-4A15-940F-74351990D8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352" y="4653136"/>
                <a:ext cx="10153128" cy="80368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1A6D1E4-8F2B-4A15-940F-74351990D853}"/>
                  </a:ext>
                </a:extLst>
              </p:cNvPr>
              <p:cNvSpPr txBox="1"/>
              <p:nvPr/>
            </p:nvSpPr>
            <p:spPr>
              <a:xfrm>
                <a:off x="623392" y="5373216"/>
                <a:ext cx="4896544" cy="6281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𝑝𝑟𝑒𝑐𝑖𝑠𝑜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𝑇𝑟𝑢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𝑇𝑟𝑢</m:t>
                          </m:r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𝐹𝑎𝑙𝑠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1−2</m:t>
                              </m:r>
                            </m:sub>
                          </m:sSub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𝐹𝑎𝑙𝑠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1−3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ru-RU" sz="20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1A6D1E4-8F2B-4A15-940F-74351990D8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392" y="5373216"/>
                <a:ext cx="4896544" cy="62812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1A6D1E4-8F2B-4A15-940F-74351990D853}"/>
                  </a:ext>
                </a:extLst>
              </p:cNvPr>
              <p:cNvSpPr txBox="1"/>
              <p:nvPr/>
            </p:nvSpPr>
            <p:spPr>
              <a:xfrm>
                <a:off x="5735960" y="5445224"/>
                <a:ext cx="5040560" cy="6281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𝑝𝑟𝑒𝑐𝑖𝑠𝑜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𝑇𝑟𝑢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𝑇𝑟𝑢</m:t>
                          </m:r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𝐹𝑎𝑙𝑠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2−1</m:t>
                              </m:r>
                            </m:sub>
                          </m:sSub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𝐹𝑎𝑙𝑠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2−3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ru-RU" sz="20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1A6D1E4-8F2B-4A15-940F-74351990D8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5960" y="5445224"/>
                <a:ext cx="5040560" cy="62812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1A6D1E4-8F2B-4A15-940F-74351990D853}"/>
                  </a:ext>
                </a:extLst>
              </p:cNvPr>
              <p:cNvSpPr txBox="1"/>
              <p:nvPr/>
            </p:nvSpPr>
            <p:spPr>
              <a:xfrm>
                <a:off x="119336" y="5949280"/>
                <a:ext cx="5832648" cy="6281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𝑝𝑟𝑒𝑐𝑖𝑠𝑜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𝑇𝑟𝑢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num>
                        <m:den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𝑇𝑟𝑢</m:t>
                          </m:r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𝐹𝑎𝑙𝑠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3−1</m:t>
                              </m:r>
                            </m:sub>
                          </m:sSub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𝐹𝑎𝑙𝑠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3−2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ru-RU" sz="20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1A6D1E4-8F2B-4A15-940F-74351990D8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336" y="5949280"/>
                <a:ext cx="5832648" cy="62812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10816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17" grpId="0"/>
      <p:bldP spid="18" grpId="0"/>
      <p:bldP spid="19" grpId="0"/>
      <p:bldP spid="20" grpId="0"/>
      <p:bldP spid="22" grpId="0"/>
      <p:bldP spid="23" grpId="0"/>
      <p:bldP spid="25" grpId="0"/>
      <p:bldP spid="26" grpId="0"/>
      <p:bldP spid="2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21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2" name="Заголовок 1">
            <a:extLst>
              <a:ext uri="{FF2B5EF4-FFF2-40B4-BE49-F238E27FC236}">
                <a16:creationId xmlns:a16="http://schemas.microsoft.com/office/drawing/2014/main" id="{D2624FEE-71F0-4AFC-B01B-68C4ACE3B66E}"/>
              </a:ext>
            </a:extLst>
          </p:cNvPr>
          <p:cNvSpPr txBox="1">
            <a:spLocks/>
          </p:cNvSpPr>
          <p:nvPr/>
        </p:nvSpPr>
        <p:spPr>
          <a:xfrm>
            <a:off x="2351584" y="32668"/>
            <a:ext cx="659613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Receiver Operating Curve</a:t>
            </a:r>
          </a:p>
          <a:p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Area Under Curve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5FD6933-936F-4409-AC0E-498AFFE28BF1}"/>
                  </a:ext>
                </a:extLst>
              </p:cNvPr>
              <p:cNvSpPr txBox="1"/>
              <p:nvPr/>
            </p:nvSpPr>
            <p:spPr>
              <a:xfrm>
                <a:off x="623392" y="1556792"/>
                <a:ext cx="4515274" cy="7537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𝑇𝑟𝑢𝑒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𝑃𝑜𝑠𝑖𝑡𝑖𝑣𝑒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𝑅𝑎𝑡</m:t>
                      </m:r>
                      <m:sSub>
                        <m:sSubPr>
                          <m:ctrlPr>
                            <a:rPr lang="ru-RU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ru-RU" sz="24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5FD6933-936F-4409-AC0E-498AFFE28B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392" y="1556792"/>
                <a:ext cx="4515274" cy="75379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A204EF0-B5F8-45EF-A8CF-B4317813C99A}"/>
                  </a:ext>
                </a:extLst>
              </p:cNvPr>
              <p:cNvSpPr txBox="1"/>
              <p:nvPr/>
            </p:nvSpPr>
            <p:spPr>
              <a:xfrm>
                <a:off x="551384" y="2348880"/>
                <a:ext cx="4609852" cy="7537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𝐹𝑎𝑙𝑠𝑒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𝑃𝑜𝑠𝑖𝑡𝑖𝑣𝑒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𝑅𝑎𝑡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ru-RU" sz="24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A204EF0-B5F8-45EF-A8CF-B4317813C9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384" y="2348880"/>
                <a:ext cx="4609852" cy="75379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FBFF50A-C11D-46DC-AD36-287632E34516}"/>
                  </a:ext>
                </a:extLst>
              </p:cNvPr>
              <p:cNvSpPr txBox="1"/>
              <p:nvPr/>
            </p:nvSpPr>
            <p:spPr>
              <a:xfrm>
                <a:off x="335360" y="908720"/>
                <a:ext cx="4032448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kumimoji="0" lang="en-US" sz="3600" i="1" u="none" strike="noStrike" kern="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accPr>
                        <m:e>
                          <m:r>
                            <a:rPr kumimoji="0" lang="en-US" sz="3600" b="0" i="1" u="none" strike="noStrike" kern="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𝑦</m:t>
                          </m:r>
                        </m:e>
                      </m:acc>
                      <m:r>
                        <a:rPr kumimoji="0" lang="en-US" sz="3600" b="0" i="1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 =[</m:t>
                      </m:r>
                      <m:r>
                        <a:rPr kumimoji="0" lang="en-US" sz="3600" b="0" i="1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𝑓</m:t>
                      </m:r>
                      <m:d>
                        <m:dPr>
                          <m:ctrlPr>
                            <a:rPr kumimoji="0" lang="en-US" sz="3600" i="1" u="none" strike="noStrike" kern="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dPr>
                        <m:e>
                          <m:r>
                            <a:rPr kumimoji="0" lang="en-US" sz="3600" b="0" i="1" u="none" strike="noStrike" kern="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𝑥</m:t>
                          </m:r>
                        </m:e>
                      </m:d>
                      <m:r>
                        <a:rPr kumimoji="0" lang="en-US" sz="3600" b="0" i="1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&gt;</m:t>
                      </m:r>
                      <m:r>
                        <a:rPr kumimoji="0" lang="en-US" sz="3600" b="0" i="1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𝑡</m:t>
                      </m:r>
                      <m:r>
                        <a:rPr kumimoji="0" lang="en-US" sz="3600" b="0" i="1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]</m:t>
                      </m:r>
                    </m:oMath>
                  </m:oMathPara>
                </a14:m>
                <a:endParaRPr lang="ru-RU" sz="36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FBFF50A-C11D-46DC-AD36-287632E345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360" y="908720"/>
                <a:ext cx="4032448" cy="6463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5" name="Рисунок 44"/>
          <p:cNvPicPr>
            <a:picLocks noChangeAspect="1"/>
          </p:cNvPicPr>
          <p:nvPr/>
        </p:nvPicPr>
        <p:blipFill rotWithShape="1">
          <a:blip r:embed="rId7"/>
          <a:srcRect l="432"/>
          <a:stretch/>
        </p:blipFill>
        <p:spPr>
          <a:xfrm>
            <a:off x="479376" y="3260834"/>
            <a:ext cx="4800449" cy="3597166"/>
          </a:xfrm>
          <a:prstGeom prst="rect">
            <a:avLst/>
          </a:prstGeom>
        </p:spPr>
      </p:pic>
      <p:pic>
        <p:nvPicPr>
          <p:cNvPr id="46" name="Picture 6" descr="ÐÐ¾ÑÐ¾Ð¶ÐµÐµ Ð¸Ð·Ð¾Ð±ÑÐ°Ð¶ÐµÐ½Ð¸Ðµ">
            <a:extLst>
              <a:ext uri="{FF2B5EF4-FFF2-40B4-BE49-F238E27FC236}">
                <a16:creationId xmlns:a16="http://schemas.microsoft.com/office/drawing/2014/main" id="{D6A0801C-9E39-4E88-B469-E9D635C41F3E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0016" y="1052735"/>
            <a:ext cx="5112568" cy="5629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1527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34" grpId="0"/>
      <p:bldP spid="35" grpId="0"/>
      <p:bldP spid="3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22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DF03852B-820D-4C66-8A28-D610809FFDF2}"/>
              </a:ext>
            </a:extLst>
          </p:cNvPr>
          <p:cNvSpPr/>
          <p:nvPr/>
        </p:nvSpPr>
        <p:spPr>
          <a:xfrm>
            <a:off x="623392" y="1196752"/>
            <a:ext cx="1108923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Закон </a:t>
            </a:r>
            <a:r>
              <a:rPr lang="ru-RU" sz="24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Гудхарта</a:t>
            </a:r>
            <a:endParaRPr lang="en-US" sz="24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sz="24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All metrics of scientific evaluation are bound to be abused. Goodhart's law (named after the British economist who may have been the first to announce it) states that when a feature of the economy is picked as an indicator of the economy, then it inexorably ceases to function as that indicator because people start to game it.</a:t>
            </a:r>
            <a:endParaRPr lang="ru-RU" sz="2400" b="0" i="0" dirty="0">
              <a:solidFill>
                <a:schemeClr val="bg1"/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DF03852B-820D-4C66-8A28-D610809FFDF2}"/>
              </a:ext>
            </a:extLst>
          </p:cNvPr>
          <p:cNvSpPr/>
          <p:nvPr/>
        </p:nvSpPr>
        <p:spPr>
          <a:xfrm>
            <a:off x="551384" y="4005064"/>
            <a:ext cx="11305256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Все </a:t>
            </a:r>
            <a:r>
              <a:rPr lang="ru-RU" sz="2400" b="1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показатели</a:t>
            </a:r>
            <a:r>
              <a:rPr lang="ru-RU" sz="24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научной оценки обязательно будут «</a:t>
            </a:r>
            <a:r>
              <a:rPr lang="ru-RU" sz="2400" b="1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обмануты</a:t>
            </a:r>
            <a:r>
              <a:rPr lang="ru-RU" sz="24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». </a:t>
            </a:r>
          </a:p>
          <a:p>
            <a:r>
              <a:rPr lang="ru-RU" sz="24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Закон </a:t>
            </a:r>
            <a:r>
              <a:rPr lang="ru-RU" sz="2400" i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Гудхарта</a:t>
            </a:r>
            <a:r>
              <a:rPr lang="ru-RU" sz="24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(названный в честь британского экономиста, который, возможно, был первым, кто объявил о нем) гласит, что, когда какой-либо </a:t>
            </a:r>
            <a:r>
              <a:rPr lang="ru-RU" sz="2400" b="1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параметр</a:t>
            </a:r>
            <a:r>
              <a:rPr lang="ru-RU" sz="24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экономики выбирается в качестве </a:t>
            </a:r>
            <a:r>
              <a:rPr lang="ru-RU" sz="2400" b="1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индикатора</a:t>
            </a:r>
            <a:r>
              <a:rPr lang="ru-RU" sz="24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2400" b="1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экономики</a:t>
            </a:r>
            <a:r>
              <a:rPr lang="ru-RU" sz="24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он неумолимо </a:t>
            </a:r>
            <a:r>
              <a:rPr lang="ru-RU" sz="2400" b="1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перестает</a:t>
            </a:r>
            <a:r>
              <a:rPr lang="ru-RU" sz="24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функционировать как этот </a:t>
            </a:r>
            <a:r>
              <a:rPr lang="ru-RU" sz="2400" b="1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индикатор</a:t>
            </a:r>
            <a:r>
              <a:rPr lang="ru-RU" sz="24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потому что люди начинают </a:t>
            </a:r>
            <a:r>
              <a:rPr lang="ru-RU" sz="2400" b="1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манипулировать</a:t>
            </a:r>
            <a:r>
              <a:rPr lang="ru-RU" sz="24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с ним.</a:t>
            </a:r>
          </a:p>
        </p:txBody>
      </p:sp>
      <p:sp>
        <p:nvSpPr>
          <p:cNvPr id="15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703512" y="176904"/>
            <a:ext cx="10225136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Метрики</a:t>
            </a:r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32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(</a:t>
            </a:r>
            <a:r>
              <a:rPr lang="ru-RU" sz="32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зачем надо брать больше 1</a:t>
            </a:r>
            <a:r>
              <a:rPr lang="ru-RU" sz="32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)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998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11" grpId="0"/>
      <p:bldP spid="1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23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DF03852B-820D-4C66-8A28-D610809FFDF2}"/>
              </a:ext>
            </a:extLst>
          </p:cNvPr>
          <p:cNvSpPr/>
          <p:nvPr/>
        </p:nvSpPr>
        <p:spPr>
          <a:xfrm>
            <a:off x="263352" y="1340768"/>
            <a:ext cx="612068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Пример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b="1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Алгоритм </a:t>
            </a:r>
            <a:r>
              <a:rPr lang="en-US" sz="2400" b="1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YouTube 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основывается (допустим) на Лайках, комментариях и прочем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Создатели видео просят делать это все (активизировал пассивных пользователей), тем самым завышая свой рейтинг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YouTube 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надо придумывать новые метрики</a:t>
            </a:r>
            <a:endParaRPr lang="ru-RU" sz="2400" b="0" i="0" dirty="0">
              <a:solidFill>
                <a:schemeClr val="bg1"/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5" name="Picture 2" descr="r/coolguides - How Rotten Tomatoes scores can be misleadi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4072" y="1484784"/>
            <a:ext cx="5193932" cy="3906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Метрики Классификации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6066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1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24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7" name="Заголовок 1">
            <a:extLst>
              <a:ext uri="{FF2B5EF4-FFF2-40B4-BE49-F238E27FC236}">
                <a16:creationId xmlns:a16="http://schemas.microsoft.com/office/drawing/2014/main" id="{C0351D3F-689B-4CE2-A7BA-DB2BADA577C5}"/>
              </a:ext>
            </a:extLst>
          </p:cNvPr>
          <p:cNvSpPr txBox="1">
            <a:spLocks/>
          </p:cNvSpPr>
          <p:nvPr/>
        </p:nvSpPr>
        <p:spPr>
          <a:xfrm>
            <a:off x="2135560" y="1196752"/>
            <a:ext cx="7848872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Перекрестная проверка</a:t>
            </a:r>
          </a:p>
        </p:txBody>
      </p:sp>
      <p:sp>
        <p:nvSpPr>
          <p:cNvPr id="35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Метрики Классификации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2C071414-71DF-446C-A9F9-0B9D70BD160E}"/>
              </a:ext>
            </a:extLst>
          </p:cNvPr>
          <p:cNvSpPr/>
          <p:nvPr/>
        </p:nvSpPr>
        <p:spPr>
          <a:xfrm>
            <a:off x="3359696" y="2276872"/>
            <a:ext cx="5486737" cy="612000"/>
          </a:xfrm>
          <a:prstGeom prst="rect">
            <a:avLst/>
          </a:prstGeom>
          <a:solidFill>
            <a:srgbClr val="00B050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0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Тренировочная</a:t>
            </a:r>
          </a:p>
        </p:txBody>
      </p:sp>
      <p:sp>
        <p:nvSpPr>
          <p:cNvPr id="38" name="Прямоугольник 37">
            <a:extLst>
              <a:ext uri="{FF2B5EF4-FFF2-40B4-BE49-F238E27FC236}">
                <a16:creationId xmlns:a16="http://schemas.microsoft.com/office/drawing/2014/main" id="{CD346461-3D26-4B08-8BA3-D89A65A5EFAF}"/>
              </a:ext>
            </a:extLst>
          </p:cNvPr>
          <p:cNvSpPr/>
          <p:nvPr/>
        </p:nvSpPr>
        <p:spPr>
          <a:xfrm>
            <a:off x="7661446" y="3072402"/>
            <a:ext cx="1184987" cy="574361"/>
          </a:xfrm>
          <a:prstGeom prst="rect">
            <a:avLst/>
          </a:prstGeom>
          <a:solidFill>
            <a:schemeClr val="accent6"/>
          </a:solidFill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Fold 4</a:t>
            </a:r>
            <a:endParaRPr lang="ru-RU" sz="24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9" name="Прямоугольник 38">
            <a:extLst>
              <a:ext uri="{FF2B5EF4-FFF2-40B4-BE49-F238E27FC236}">
                <a16:creationId xmlns:a16="http://schemas.microsoft.com/office/drawing/2014/main" id="{E0C8BA67-392D-4D7B-BC22-35FAA0277479}"/>
              </a:ext>
            </a:extLst>
          </p:cNvPr>
          <p:cNvSpPr/>
          <p:nvPr/>
        </p:nvSpPr>
        <p:spPr>
          <a:xfrm>
            <a:off x="6213478" y="3072165"/>
            <a:ext cx="1184987" cy="574361"/>
          </a:xfrm>
          <a:prstGeom prst="rect">
            <a:avLst/>
          </a:prstGeom>
          <a:solidFill>
            <a:srgbClr val="92D050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Fold </a:t>
            </a:r>
            <a:r>
              <a:rPr lang="en-US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</a:t>
            </a:r>
            <a:endParaRPr lang="ru-RU" sz="24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0" name="Прямоугольник 39">
            <a:extLst>
              <a:ext uri="{FF2B5EF4-FFF2-40B4-BE49-F238E27FC236}">
                <a16:creationId xmlns:a16="http://schemas.microsoft.com/office/drawing/2014/main" id="{C249525A-2381-46C8-8D20-F91C02314B5B}"/>
              </a:ext>
            </a:extLst>
          </p:cNvPr>
          <p:cNvSpPr/>
          <p:nvPr/>
        </p:nvSpPr>
        <p:spPr>
          <a:xfrm>
            <a:off x="4807664" y="3072166"/>
            <a:ext cx="1184987" cy="574361"/>
          </a:xfrm>
          <a:prstGeom prst="rect">
            <a:avLst/>
          </a:prstGeom>
          <a:solidFill>
            <a:srgbClr val="92D050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Fold 2</a:t>
            </a:r>
            <a:endParaRPr lang="ru-RU" sz="24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1" name="Прямоугольник 40">
            <a:extLst>
              <a:ext uri="{FF2B5EF4-FFF2-40B4-BE49-F238E27FC236}">
                <a16:creationId xmlns:a16="http://schemas.microsoft.com/office/drawing/2014/main" id="{D04E9D2C-E03D-4FED-AB29-F5B04569464D}"/>
              </a:ext>
            </a:extLst>
          </p:cNvPr>
          <p:cNvSpPr/>
          <p:nvPr/>
        </p:nvSpPr>
        <p:spPr>
          <a:xfrm>
            <a:off x="3359696" y="3065822"/>
            <a:ext cx="1184987" cy="574361"/>
          </a:xfrm>
          <a:prstGeom prst="rect">
            <a:avLst/>
          </a:prstGeom>
          <a:solidFill>
            <a:srgbClr val="92D050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Fold 1</a:t>
            </a:r>
            <a:endParaRPr lang="ru-RU" sz="24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2" name="Прямоугольник 41">
            <a:extLst>
              <a:ext uri="{FF2B5EF4-FFF2-40B4-BE49-F238E27FC236}">
                <a16:creationId xmlns:a16="http://schemas.microsoft.com/office/drawing/2014/main" id="{8DD39E60-46C7-433D-8414-3F43FDC3BF4A}"/>
              </a:ext>
            </a:extLst>
          </p:cNvPr>
          <p:cNvSpPr/>
          <p:nvPr/>
        </p:nvSpPr>
        <p:spPr>
          <a:xfrm>
            <a:off x="7661446" y="3830056"/>
            <a:ext cx="1184987" cy="574361"/>
          </a:xfrm>
          <a:prstGeom prst="rect">
            <a:avLst/>
          </a:prstGeom>
          <a:solidFill>
            <a:srgbClr val="92D050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Fold</a:t>
            </a:r>
            <a:r>
              <a:rPr lang="en-US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4</a:t>
            </a:r>
            <a:endParaRPr lang="ru-RU" sz="24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3" name="Прямоугольник 42">
            <a:extLst>
              <a:ext uri="{FF2B5EF4-FFF2-40B4-BE49-F238E27FC236}">
                <a16:creationId xmlns:a16="http://schemas.microsoft.com/office/drawing/2014/main" id="{1FC131CB-C41A-4825-8540-D4FA959E2EBC}"/>
              </a:ext>
            </a:extLst>
          </p:cNvPr>
          <p:cNvSpPr/>
          <p:nvPr/>
        </p:nvSpPr>
        <p:spPr>
          <a:xfrm>
            <a:off x="6213478" y="3829819"/>
            <a:ext cx="1184987" cy="574361"/>
          </a:xfrm>
          <a:prstGeom prst="rect">
            <a:avLst/>
          </a:prstGeom>
          <a:solidFill>
            <a:schemeClr val="accent6"/>
          </a:solidFill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Fold 3</a:t>
            </a:r>
            <a:endParaRPr lang="ru-RU" sz="24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4" name="Прямоугольник 43">
            <a:extLst>
              <a:ext uri="{FF2B5EF4-FFF2-40B4-BE49-F238E27FC236}">
                <a16:creationId xmlns:a16="http://schemas.microsoft.com/office/drawing/2014/main" id="{73B02E47-73BF-4537-967F-D2980D4AB2DD}"/>
              </a:ext>
            </a:extLst>
          </p:cNvPr>
          <p:cNvSpPr/>
          <p:nvPr/>
        </p:nvSpPr>
        <p:spPr>
          <a:xfrm>
            <a:off x="4807664" y="3829820"/>
            <a:ext cx="1184987" cy="574361"/>
          </a:xfrm>
          <a:prstGeom prst="rect">
            <a:avLst/>
          </a:prstGeom>
          <a:solidFill>
            <a:srgbClr val="92D050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Fold 2</a:t>
            </a:r>
            <a:endParaRPr lang="ru-RU" sz="24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5" name="Прямоугольник 44">
            <a:extLst>
              <a:ext uri="{FF2B5EF4-FFF2-40B4-BE49-F238E27FC236}">
                <a16:creationId xmlns:a16="http://schemas.microsoft.com/office/drawing/2014/main" id="{2860A09A-E2A9-4465-9F7F-CA26654F57B0}"/>
              </a:ext>
            </a:extLst>
          </p:cNvPr>
          <p:cNvSpPr/>
          <p:nvPr/>
        </p:nvSpPr>
        <p:spPr>
          <a:xfrm>
            <a:off x="3359696" y="3823476"/>
            <a:ext cx="1184987" cy="574361"/>
          </a:xfrm>
          <a:prstGeom prst="rect">
            <a:avLst/>
          </a:prstGeom>
          <a:solidFill>
            <a:srgbClr val="92D050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Fold 1</a:t>
            </a:r>
            <a:endParaRPr lang="ru-RU" sz="24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6" name="Прямоугольник 45">
            <a:extLst>
              <a:ext uri="{FF2B5EF4-FFF2-40B4-BE49-F238E27FC236}">
                <a16:creationId xmlns:a16="http://schemas.microsoft.com/office/drawing/2014/main" id="{FA96E359-3005-4D5C-8C3D-54F4E587FDF6}"/>
              </a:ext>
            </a:extLst>
          </p:cNvPr>
          <p:cNvSpPr/>
          <p:nvPr/>
        </p:nvSpPr>
        <p:spPr>
          <a:xfrm>
            <a:off x="7661446" y="4587708"/>
            <a:ext cx="1184987" cy="574361"/>
          </a:xfrm>
          <a:prstGeom prst="rect">
            <a:avLst/>
          </a:prstGeom>
          <a:solidFill>
            <a:srgbClr val="92D050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Fold 4</a:t>
            </a:r>
            <a:endParaRPr lang="ru-RU" sz="24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7" name="Прямоугольник 46">
            <a:extLst>
              <a:ext uri="{FF2B5EF4-FFF2-40B4-BE49-F238E27FC236}">
                <a16:creationId xmlns:a16="http://schemas.microsoft.com/office/drawing/2014/main" id="{7A62156D-463F-4F85-B71F-9A014FAEDE0E}"/>
              </a:ext>
            </a:extLst>
          </p:cNvPr>
          <p:cNvSpPr/>
          <p:nvPr/>
        </p:nvSpPr>
        <p:spPr>
          <a:xfrm>
            <a:off x="6213478" y="4587471"/>
            <a:ext cx="1184987" cy="574361"/>
          </a:xfrm>
          <a:prstGeom prst="rect">
            <a:avLst/>
          </a:prstGeom>
          <a:solidFill>
            <a:srgbClr val="92D050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Fold </a:t>
            </a:r>
            <a:r>
              <a:rPr lang="en-US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</a:t>
            </a:r>
            <a:endParaRPr lang="ru-RU" sz="24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8" name="Прямоугольник 47">
            <a:extLst>
              <a:ext uri="{FF2B5EF4-FFF2-40B4-BE49-F238E27FC236}">
                <a16:creationId xmlns:a16="http://schemas.microsoft.com/office/drawing/2014/main" id="{39CC56CF-87B7-4345-B8C2-773B52D821F8}"/>
              </a:ext>
            </a:extLst>
          </p:cNvPr>
          <p:cNvSpPr/>
          <p:nvPr/>
        </p:nvSpPr>
        <p:spPr>
          <a:xfrm>
            <a:off x="4807664" y="4587472"/>
            <a:ext cx="1184987" cy="574361"/>
          </a:xfrm>
          <a:prstGeom prst="rect">
            <a:avLst/>
          </a:prstGeom>
          <a:solidFill>
            <a:schemeClr val="accent6"/>
          </a:solidFill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Fold 2</a:t>
            </a:r>
            <a:endParaRPr lang="ru-RU" sz="24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9" name="Прямоугольник 48">
            <a:extLst>
              <a:ext uri="{FF2B5EF4-FFF2-40B4-BE49-F238E27FC236}">
                <a16:creationId xmlns:a16="http://schemas.microsoft.com/office/drawing/2014/main" id="{0DD7EFE9-DEEF-4A16-AF81-4F20084FD8B5}"/>
              </a:ext>
            </a:extLst>
          </p:cNvPr>
          <p:cNvSpPr/>
          <p:nvPr/>
        </p:nvSpPr>
        <p:spPr>
          <a:xfrm>
            <a:off x="3359696" y="4581128"/>
            <a:ext cx="1184987" cy="574361"/>
          </a:xfrm>
          <a:prstGeom prst="rect">
            <a:avLst/>
          </a:prstGeom>
          <a:solidFill>
            <a:srgbClr val="92D050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Fold </a:t>
            </a:r>
            <a:r>
              <a:rPr lang="en-US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</a:t>
            </a:r>
            <a:endParaRPr lang="ru-RU" sz="24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0" name="Прямоугольник 49">
            <a:extLst>
              <a:ext uri="{FF2B5EF4-FFF2-40B4-BE49-F238E27FC236}">
                <a16:creationId xmlns:a16="http://schemas.microsoft.com/office/drawing/2014/main" id="{C2A2AB4D-CDD1-4BC6-90A3-51E653BF705A}"/>
              </a:ext>
            </a:extLst>
          </p:cNvPr>
          <p:cNvSpPr/>
          <p:nvPr/>
        </p:nvSpPr>
        <p:spPr>
          <a:xfrm>
            <a:off x="7661446" y="5345358"/>
            <a:ext cx="1184987" cy="574361"/>
          </a:xfrm>
          <a:prstGeom prst="rect">
            <a:avLst/>
          </a:prstGeom>
          <a:solidFill>
            <a:srgbClr val="92D050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Fold</a:t>
            </a:r>
            <a:r>
              <a:rPr lang="en-US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4</a:t>
            </a:r>
            <a:endParaRPr lang="ru-RU" sz="24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1" name="Прямоугольник 50">
            <a:extLst>
              <a:ext uri="{FF2B5EF4-FFF2-40B4-BE49-F238E27FC236}">
                <a16:creationId xmlns:a16="http://schemas.microsoft.com/office/drawing/2014/main" id="{A74EE616-00BF-4AF9-9243-28AFA2DA9BF3}"/>
              </a:ext>
            </a:extLst>
          </p:cNvPr>
          <p:cNvSpPr/>
          <p:nvPr/>
        </p:nvSpPr>
        <p:spPr>
          <a:xfrm>
            <a:off x="6213478" y="5345121"/>
            <a:ext cx="1184987" cy="574361"/>
          </a:xfrm>
          <a:prstGeom prst="rect">
            <a:avLst/>
          </a:prstGeom>
          <a:solidFill>
            <a:srgbClr val="92D050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Fold </a:t>
            </a:r>
            <a:r>
              <a:rPr lang="en-US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</a:t>
            </a:r>
            <a:endParaRPr lang="ru-RU" sz="24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2" name="Прямоугольник 51">
            <a:extLst>
              <a:ext uri="{FF2B5EF4-FFF2-40B4-BE49-F238E27FC236}">
                <a16:creationId xmlns:a16="http://schemas.microsoft.com/office/drawing/2014/main" id="{9B10FE12-5C54-432F-8502-2142850315AD}"/>
              </a:ext>
            </a:extLst>
          </p:cNvPr>
          <p:cNvSpPr/>
          <p:nvPr/>
        </p:nvSpPr>
        <p:spPr>
          <a:xfrm>
            <a:off x="4807664" y="5345122"/>
            <a:ext cx="1184987" cy="574361"/>
          </a:xfrm>
          <a:prstGeom prst="rect">
            <a:avLst/>
          </a:prstGeom>
          <a:solidFill>
            <a:srgbClr val="92D050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Fold </a:t>
            </a:r>
            <a:r>
              <a:rPr lang="en-US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</a:t>
            </a:r>
            <a:endParaRPr lang="ru-RU" sz="24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3" name="Прямоугольник 52">
            <a:extLst>
              <a:ext uri="{FF2B5EF4-FFF2-40B4-BE49-F238E27FC236}">
                <a16:creationId xmlns:a16="http://schemas.microsoft.com/office/drawing/2014/main" id="{8EA71F87-7644-49E5-8916-A824AD068770}"/>
              </a:ext>
            </a:extLst>
          </p:cNvPr>
          <p:cNvSpPr/>
          <p:nvPr/>
        </p:nvSpPr>
        <p:spPr>
          <a:xfrm>
            <a:off x="3359696" y="5345123"/>
            <a:ext cx="1184987" cy="574361"/>
          </a:xfrm>
          <a:prstGeom prst="rect">
            <a:avLst/>
          </a:prstGeom>
          <a:solidFill>
            <a:schemeClr val="accent6"/>
          </a:solidFill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Fold 1</a:t>
            </a:r>
            <a:endParaRPr lang="ru-RU" sz="24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1037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42266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25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Резюме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A764042A-EC52-463E-A7A7-164C646B1A2A}"/>
              </a:ext>
            </a:extLst>
          </p:cNvPr>
          <p:cNvSpPr/>
          <p:nvPr/>
        </p:nvSpPr>
        <p:spPr>
          <a:xfrm>
            <a:off x="9538" y="1052736"/>
            <a:ext cx="12673408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Классификация</a:t>
            </a:r>
            <a:endParaRPr lang="en-US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Типы классов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Бинарная и </a:t>
            </a:r>
            <a:r>
              <a:rPr lang="ru-RU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мультиклассовая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классификация</a:t>
            </a:r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Метрики Классификации</a:t>
            </a:r>
            <a:endParaRPr lang="en-US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896938" indent="-444500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	Матрица ошибок; </a:t>
            </a:r>
          </a:p>
          <a:p>
            <a:pPr marL="896938" indent="-444500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Ошибки 1 и 2 рода</a:t>
            </a:r>
          </a:p>
          <a:p>
            <a:pPr marL="896938" indent="-444500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ACC, F1, AUC, ROC</a:t>
            </a:r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5754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26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Классификация. Антон Долганов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BBE2865-C550-491F-BD64-B31C7A88213A}"/>
              </a:ext>
            </a:extLst>
          </p:cNvPr>
          <p:cNvSpPr txBox="1"/>
          <p:nvPr/>
        </p:nvSpPr>
        <p:spPr>
          <a:xfrm>
            <a:off x="2567608" y="4010997"/>
            <a:ext cx="7299434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7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8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8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9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115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9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8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8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7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endParaRPr lang="ru-RU" sz="6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3" name="Заголовок 1">
            <a:extLst>
              <a:ext uri="{FF2B5EF4-FFF2-40B4-BE49-F238E27FC236}">
                <a16:creationId xmlns:a16="http://schemas.microsoft.com/office/drawing/2014/main" id="{3EA569C7-0387-4145-9D9C-1711F780F398}"/>
              </a:ext>
            </a:extLst>
          </p:cNvPr>
          <p:cNvSpPr txBox="1">
            <a:spLocks/>
          </p:cNvSpPr>
          <p:nvPr/>
        </p:nvSpPr>
        <p:spPr>
          <a:xfrm>
            <a:off x="2063552" y="2188876"/>
            <a:ext cx="8568952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6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Вопросы, пожелания, предложения</a:t>
            </a:r>
          </a:p>
        </p:txBody>
      </p:sp>
    </p:spTree>
    <p:extLst>
      <p:ext uri="{BB962C8B-B14F-4D97-AF65-F5344CB8AC3E}">
        <p14:creationId xmlns:p14="http://schemas.microsoft.com/office/powerpoint/2010/main" val="2194563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42266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A764042A-EC52-463E-A7A7-164C646B1A2A}"/>
              </a:ext>
            </a:extLst>
          </p:cNvPr>
          <p:cNvSpPr/>
          <p:nvPr/>
        </p:nvSpPr>
        <p:spPr>
          <a:xfrm>
            <a:off x="908718" y="2006100"/>
            <a:ext cx="7632848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Классификация</a:t>
            </a:r>
            <a:endParaRPr lang="en-US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Метрики Классификации</a:t>
            </a:r>
            <a:endParaRPr lang="en-US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Содержание</a:t>
            </a:r>
          </a:p>
        </p:txBody>
      </p:sp>
    </p:spTree>
    <p:extLst>
      <p:ext uri="{BB962C8B-B14F-4D97-AF65-F5344CB8AC3E}">
        <p14:creationId xmlns:p14="http://schemas.microsoft.com/office/powerpoint/2010/main" val="22310276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75520" y="44624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Классификация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02FB514-5A7B-4782-BA4D-612C3CABCAF6}"/>
              </a:ext>
            </a:extLst>
          </p:cNvPr>
          <p:cNvSpPr txBox="1"/>
          <p:nvPr/>
        </p:nvSpPr>
        <p:spPr>
          <a:xfrm>
            <a:off x="191344" y="4813274"/>
            <a:ext cx="280831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  <a:latin typeface="Comic Sans MS" panose="030F0702030302020204" pitchFamily="66" charset="0"/>
              </a:rPr>
              <a:t>y=f(X)</a:t>
            </a:r>
            <a:endParaRPr lang="ru-RU" sz="6600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4ABE7244-E379-42C4-A68B-161F48D195A3}"/>
              </a:ext>
            </a:extLst>
          </p:cNvPr>
          <p:cNvSpPr txBox="1"/>
          <p:nvPr/>
        </p:nvSpPr>
        <p:spPr>
          <a:xfrm>
            <a:off x="3143672" y="5157192"/>
            <a:ext cx="763809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f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 – правило принятия решения, которое может предсказывать </a:t>
            </a:r>
            <a:r>
              <a:rPr lang="ru-RU" sz="2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классы</a:t>
            </a:r>
            <a:r>
              <a:rPr lang="en-US" sz="2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ru-RU" sz="2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для новых данных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63A165CA-3B0E-4C5E-B52D-E957B7A1BAD0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cxnSp>
        <p:nvCxnSpPr>
          <p:cNvPr id="57" name="Прямая соединительная линия 56">
            <a:extLst>
              <a:ext uri="{FF2B5EF4-FFF2-40B4-BE49-F238E27FC236}">
                <a16:creationId xmlns:a16="http://schemas.microsoft.com/office/drawing/2014/main" id="{CAA2A8EF-ACCE-40AB-BAA6-11BA6CF3A71B}"/>
              </a:ext>
            </a:extLst>
          </p:cNvPr>
          <p:cNvCxnSpPr>
            <a:cxnSpLocks/>
          </p:cNvCxnSpPr>
          <p:nvPr/>
        </p:nvCxnSpPr>
        <p:spPr>
          <a:xfrm>
            <a:off x="5047412" y="1747425"/>
            <a:ext cx="1391071" cy="2976348"/>
          </a:xfrm>
          <a:prstGeom prst="line">
            <a:avLst/>
          </a:prstGeom>
          <a:ln w="76200">
            <a:solidFill>
              <a:srgbClr val="00B05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Полилиния 4">
            <a:extLst>
              <a:ext uri="{FF2B5EF4-FFF2-40B4-BE49-F238E27FC236}">
                <a16:creationId xmlns:a16="http://schemas.microsoft.com/office/drawing/2014/main" id="{CBDD92F4-15C1-45C4-9E25-444804B8AEF2}"/>
              </a:ext>
            </a:extLst>
          </p:cNvPr>
          <p:cNvSpPr/>
          <p:nvPr/>
        </p:nvSpPr>
        <p:spPr>
          <a:xfrm>
            <a:off x="4502496" y="1743297"/>
            <a:ext cx="3669486" cy="3076402"/>
          </a:xfrm>
          <a:custGeom>
            <a:avLst/>
            <a:gdLst>
              <a:gd name="connsiteX0" fmla="*/ 0 w 3702868"/>
              <a:gd name="connsiteY0" fmla="*/ 0 h 2506537"/>
              <a:gd name="connsiteX1" fmla="*/ 1665838 w 3702868"/>
              <a:gd name="connsiteY1" fmla="*/ 923454 h 2506537"/>
              <a:gd name="connsiteX2" fmla="*/ 1321806 w 3702868"/>
              <a:gd name="connsiteY2" fmla="*/ 2453489 h 2506537"/>
              <a:gd name="connsiteX3" fmla="*/ 3702868 w 3702868"/>
              <a:gd name="connsiteY3" fmla="*/ 2163778 h 2506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02868" h="2506537">
                <a:moveTo>
                  <a:pt x="0" y="0"/>
                </a:moveTo>
                <a:cubicBezTo>
                  <a:pt x="722768" y="257269"/>
                  <a:pt x="1445537" y="514539"/>
                  <a:pt x="1665838" y="923454"/>
                </a:cubicBezTo>
                <a:cubicBezTo>
                  <a:pt x="1886139" y="1332369"/>
                  <a:pt x="982301" y="2246768"/>
                  <a:pt x="1321806" y="2453489"/>
                </a:cubicBezTo>
                <a:cubicBezTo>
                  <a:pt x="1661311" y="2660210"/>
                  <a:pt x="3413157" y="2198483"/>
                  <a:pt x="3702868" y="2163778"/>
                </a:cubicBezTo>
              </a:path>
            </a:pathLst>
          </a:custGeom>
          <a:ln w="76200">
            <a:solidFill>
              <a:srgbClr val="00B05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59" name="Группа 58">
            <a:extLst>
              <a:ext uri="{FF2B5EF4-FFF2-40B4-BE49-F238E27FC236}">
                <a16:creationId xmlns:a16="http://schemas.microsoft.com/office/drawing/2014/main" id="{3B413CFD-33F6-4CF3-B948-0ED8F40A5FD9}"/>
              </a:ext>
            </a:extLst>
          </p:cNvPr>
          <p:cNvGrpSpPr/>
          <p:nvPr/>
        </p:nvGrpSpPr>
        <p:grpSpPr>
          <a:xfrm>
            <a:off x="2839506" y="1708345"/>
            <a:ext cx="6010301" cy="3150434"/>
            <a:chOff x="2605979" y="2824682"/>
            <a:chExt cx="2736220" cy="1434251"/>
          </a:xfrm>
        </p:grpSpPr>
        <p:sp>
          <p:nvSpPr>
            <p:cNvPr id="60" name="Овал 59">
              <a:extLst>
                <a:ext uri="{FF2B5EF4-FFF2-40B4-BE49-F238E27FC236}">
                  <a16:creationId xmlns:a16="http://schemas.microsoft.com/office/drawing/2014/main" id="{2C120827-6CB1-4C65-915A-3C6916FE5716}"/>
                </a:ext>
              </a:extLst>
            </p:cNvPr>
            <p:cNvSpPr/>
            <p:nvPr/>
          </p:nvSpPr>
          <p:spPr>
            <a:xfrm rot="6602461" flipH="1">
              <a:off x="4301335" y="2892264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61" name="Овал 60">
              <a:extLst>
                <a:ext uri="{FF2B5EF4-FFF2-40B4-BE49-F238E27FC236}">
                  <a16:creationId xmlns:a16="http://schemas.microsoft.com/office/drawing/2014/main" id="{2E67A683-2406-4E2F-A63D-EA1C14171A59}"/>
                </a:ext>
              </a:extLst>
            </p:cNvPr>
            <p:cNvSpPr/>
            <p:nvPr/>
          </p:nvSpPr>
          <p:spPr>
            <a:xfrm rot="6602461" flipH="1">
              <a:off x="4453735" y="3044664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62" name="Овал 61">
              <a:extLst>
                <a:ext uri="{FF2B5EF4-FFF2-40B4-BE49-F238E27FC236}">
                  <a16:creationId xmlns:a16="http://schemas.microsoft.com/office/drawing/2014/main" id="{5FBF5527-EF67-42EB-BEB9-14D1879DBB3D}"/>
                </a:ext>
              </a:extLst>
            </p:cNvPr>
            <p:cNvSpPr/>
            <p:nvPr/>
          </p:nvSpPr>
          <p:spPr>
            <a:xfrm rot="6602461" flipH="1">
              <a:off x="4606135" y="3197064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63" name="Овал 62">
              <a:extLst>
                <a:ext uri="{FF2B5EF4-FFF2-40B4-BE49-F238E27FC236}">
                  <a16:creationId xmlns:a16="http://schemas.microsoft.com/office/drawing/2014/main" id="{9CA18510-89A8-4079-9F53-1B34B30AD917}"/>
                </a:ext>
              </a:extLst>
            </p:cNvPr>
            <p:cNvSpPr/>
            <p:nvPr/>
          </p:nvSpPr>
          <p:spPr>
            <a:xfrm rot="6602461" flipH="1">
              <a:off x="4758535" y="3349464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64" name="Овал 63">
              <a:extLst>
                <a:ext uri="{FF2B5EF4-FFF2-40B4-BE49-F238E27FC236}">
                  <a16:creationId xmlns:a16="http://schemas.microsoft.com/office/drawing/2014/main" id="{CAD925B5-5ACF-421C-BD3E-3D39D13E0F22}"/>
                </a:ext>
              </a:extLst>
            </p:cNvPr>
            <p:cNvSpPr/>
            <p:nvPr/>
          </p:nvSpPr>
          <p:spPr>
            <a:xfrm rot="6602461" flipH="1">
              <a:off x="5009798" y="3590291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65" name="Овал 64">
              <a:extLst>
                <a:ext uri="{FF2B5EF4-FFF2-40B4-BE49-F238E27FC236}">
                  <a16:creationId xmlns:a16="http://schemas.microsoft.com/office/drawing/2014/main" id="{BCF92714-1050-483B-918B-C4F3A28A63C9}"/>
                </a:ext>
              </a:extLst>
            </p:cNvPr>
            <p:cNvSpPr/>
            <p:nvPr/>
          </p:nvSpPr>
          <p:spPr>
            <a:xfrm rot="6602461" flipH="1">
              <a:off x="5162199" y="3761977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66" name="Овал 65">
              <a:extLst>
                <a:ext uri="{FF2B5EF4-FFF2-40B4-BE49-F238E27FC236}">
                  <a16:creationId xmlns:a16="http://schemas.microsoft.com/office/drawing/2014/main" id="{A95FEBDE-BB92-42FA-8E33-52FF003335CE}"/>
                </a:ext>
              </a:extLst>
            </p:cNvPr>
            <p:cNvSpPr/>
            <p:nvPr/>
          </p:nvSpPr>
          <p:spPr>
            <a:xfrm rot="6602461" flipH="1">
              <a:off x="4729312" y="2960313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67" name="Овал 66">
              <a:extLst>
                <a:ext uri="{FF2B5EF4-FFF2-40B4-BE49-F238E27FC236}">
                  <a16:creationId xmlns:a16="http://schemas.microsoft.com/office/drawing/2014/main" id="{3D5E7071-F538-48AF-BCD4-9DBBEDCE8461}"/>
                </a:ext>
              </a:extLst>
            </p:cNvPr>
            <p:cNvSpPr/>
            <p:nvPr/>
          </p:nvSpPr>
          <p:spPr>
            <a:xfrm rot="6602461" flipH="1">
              <a:off x="4881712" y="3112713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68" name="Овал 67">
              <a:extLst>
                <a:ext uri="{FF2B5EF4-FFF2-40B4-BE49-F238E27FC236}">
                  <a16:creationId xmlns:a16="http://schemas.microsoft.com/office/drawing/2014/main" id="{506CEBAA-7B77-4071-9072-BF40D513413A}"/>
                </a:ext>
              </a:extLst>
            </p:cNvPr>
            <p:cNvSpPr/>
            <p:nvPr/>
          </p:nvSpPr>
          <p:spPr>
            <a:xfrm rot="6602461" flipH="1">
              <a:off x="5034112" y="3265113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69" name="Овал 68">
              <a:extLst>
                <a:ext uri="{FF2B5EF4-FFF2-40B4-BE49-F238E27FC236}">
                  <a16:creationId xmlns:a16="http://schemas.microsoft.com/office/drawing/2014/main" id="{8137B28E-8995-49DA-B7A9-9D26734C1AA4}"/>
                </a:ext>
              </a:extLst>
            </p:cNvPr>
            <p:cNvSpPr/>
            <p:nvPr/>
          </p:nvSpPr>
          <p:spPr>
            <a:xfrm rot="6602461" flipH="1">
              <a:off x="4121335" y="3038768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70" name="Овал 69">
              <a:extLst>
                <a:ext uri="{FF2B5EF4-FFF2-40B4-BE49-F238E27FC236}">
                  <a16:creationId xmlns:a16="http://schemas.microsoft.com/office/drawing/2014/main" id="{782B728E-1C1F-4847-84BA-238AAF3D71B8}"/>
                </a:ext>
              </a:extLst>
            </p:cNvPr>
            <p:cNvSpPr/>
            <p:nvPr/>
          </p:nvSpPr>
          <p:spPr>
            <a:xfrm rot="6602461" flipH="1">
              <a:off x="4273735" y="3191168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71" name="Овал 70">
              <a:extLst>
                <a:ext uri="{FF2B5EF4-FFF2-40B4-BE49-F238E27FC236}">
                  <a16:creationId xmlns:a16="http://schemas.microsoft.com/office/drawing/2014/main" id="{1038F6C1-FED7-4FF8-B10C-FD884E6A54B1}"/>
                </a:ext>
              </a:extLst>
            </p:cNvPr>
            <p:cNvSpPr/>
            <p:nvPr/>
          </p:nvSpPr>
          <p:spPr>
            <a:xfrm rot="6602461" flipH="1">
              <a:off x="4426135" y="3343568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72" name="Овал 71">
              <a:extLst>
                <a:ext uri="{FF2B5EF4-FFF2-40B4-BE49-F238E27FC236}">
                  <a16:creationId xmlns:a16="http://schemas.microsoft.com/office/drawing/2014/main" id="{CA0BDCC6-3609-4563-9F4B-5CB33A1505F9}"/>
                </a:ext>
              </a:extLst>
            </p:cNvPr>
            <p:cNvSpPr/>
            <p:nvPr/>
          </p:nvSpPr>
          <p:spPr>
            <a:xfrm rot="6602461" flipH="1">
              <a:off x="4711406" y="3559105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73" name="Овал 72">
              <a:extLst>
                <a:ext uri="{FF2B5EF4-FFF2-40B4-BE49-F238E27FC236}">
                  <a16:creationId xmlns:a16="http://schemas.microsoft.com/office/drawing/2014/main" id="{D295601D-8CAB-4DBE-8B33-E842D5EAD606}"/>
                </a:ext>
              </a:extLst>
            </p:cNvPr>
            <p:cNvSpPr/>
            <p:nvPr/>
          </p:nvSpPr>
          <p:spPr>
            <a:xfrm rot="6602461" flipH="1">
              <a:off x="4195350" y="3415607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74" name="Овал 73">
              <a:extLst>
                <a:ext uri="{FF2B5EF4-FFF2-40B4-BE49-F238E27FC236}">
                  <a16:creationId xmlns:a16="http://schemas.microsoft.com/office/drawing/2014/main" id="{686C993B-F167-4B5F-A6FB-3EBD13AE4801}"/>
                </a:ext>
              </a:extLst>
            </p:cNvPr>
            <p:cNvSpPr/>
            <p:nvPr/>
          </p:nvSpPr>
          <p:spPr>
            <a:xfrm rot="6602461" flipH="1">
              <a:off x="4453377" y="3598408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75" name="Овал 74">
              <a:extLst>
                <a:ext uri="{FF2B5EF4-FFF2-40B4-BE49-F238E27FC236}">
                  <a16:creationId xmlns:a16="http://schemas.microsoft.com/office/drawing/2014/main" id="{95A7D9A2-212B-4C68-869B-D4A1DE4C31AE}"/>
                </a:ext>
              </a:extLst>
            </p:cNvPr>
            <p:cNvSpPr/>
            <p:nvPr/>
          </p:nvSpPr>
          <p:spPr>
            <a:xfrm rot="6602461" flipH="1">
              <a:off x="4931413" y="2824682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76" name="Овал 75">
              <a:extLst>
                <a:ext uri="{FF2B5EF4-FFF2-40B4-BE49-F238E27FC236}">
                  <a16:creationId xmlns:a16="http://schemas.microsoft.com/office/drawing/2014/main" id="{660D00F0-7370-41A2-B749-236A88537A0C}"/>
                </a:ext>
              </a:extLst>
            </p:cNvPr>
            <p:cNvSpPr/>
            <p:nvPr/>
          </p:nvSpPr>
          <p:spPr>
            <a:xfrm rot="6602461" flipH="1">
              <a:off x="5083813" y="2977082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77" name="Овал 76">
              <a:extLst>
                <a:ext uri="{FF2B5EF4-FFF2-40B4-BE49-F238E27FC236}">
                  <a16:creationId xmlns:a16="http://schemas.microsoft.com/office/drawing/2014/main" id="{650C80D4-7765-432A-953C-F944F69A9D7D}"/>
                </a:ext>
              </a:extLst>
            </p:cNvPr>
            <p:cNvSpPr/>
            <p:nvPr/>
          </p:nvSpPr>
          <p:spPr>
            <a:xfrm rot="6602461" flipH="1">
              <a:off x="2633579" y="3056820"/>
              <a:ext cx="180000" cy="180000"/>
            </a:xfrm>
            <a:prstGeom prst="ellipse">
              <a:avLst/>
            </a:prstGeom>
            <a:solidFill>
              <a:srgbClr val="000098"/>
            </a:solidFill>
            <a:ln>
              <a:solidFill>
                <a:srgbClr val="000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78" name="Овал 77">
              <a:extLst>
                <a:ext uri="{FF2B5EF4-FFF2-40B4-BE49-F238E27FC236}">
                  <a16:creationId xmlns:a16="http://schemas.microsoft.com/office/drawing/2014/main" id="{789B7979-AD54-465A-B2B1-679FFC913A4B}"/>
                </a:ext>
              </a:extLst>
            </p:cNvPr>
            <p:cNvSpPr/>
            <p:nvPr/>
          </p:nvSpPr>
          <p:spPr>
            <a:xfrm rot="6602461" flipH="1">
              <a:off x="2785979" y="3209220"/>
              <a:ext cx="180000" cy="180000"/>
            </a:xfrm>
            <a:prstGeom prst="ellipse">
              <a:avLst/>
            </a:prstGeom>
            <a:solidFill>
              <a:srgbClr val="000098"/>
            </a:solidFill>
            <a:ln>
              <a:solidFill>
                <a:srgbClr val="000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79" name="Овал 78">
              <a:extLst>
                <a:ext uri="{FF2B5EF4-FFF2-40B4-BE49-F238E27FC236}">
                  <a16:creationId xmlns:a16="http://schemas.microsoft.com/office/drawing/2014/main" id="{8A5CB796-D197-49EF-84FF-D1BA504C062E}"/>
                </a:ext>
              </a:extLst>
            </p:cNvPr>
            <p:cNvSpPr/>
            <p:nvPr/>
          </p:nvSpPr>
          <p:spPr>
            <a:xfrm rot="6602461" flipH="1">
              <a:off x="2938379" y="3361620"/>
              <a:ext cx="180000" cy="180000"/>
            </a:xfrm>
            <a:prstGeom prst="ellipse">
              <a:avLst/>
            </a:prstGeom>
            <a:solidFill>
              <a:srgbClr val="000098"/>
            </a:solidFill>
            <a:ln>
              <a:solidFill>
                <a:srgbClr val="000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80" name="Овал 79">
              <a:extLst>
                <a:ext uri="{FF2B5EF4-FFF2-40B4-BE49-F238E27FC236}">
                  <a16:creationId xmlns:a16="http://schemas.microsoft.com/office/drawing/2014/main" id="{70FFA668-D573-49D7-AD0F-009B3494E16A}"/>
                </a:ext>
              </a:extLst>
            </p:cNvPr>
            <p:cNvSpPr/>
            <p:nvPr/>
          </p:nvSpPr>
          <p:spPr>
            <a:xfrm rot="6602461" flipH="1">
              <a:off x="3090779" y="3514020"/>
              <a:ext cx="180000" cy="180000"/>
            </a:xfrm>
            <a:prstGeom prst="ellipse">
              <a:avLst/>
            </a:prstGeom>
            <a:solidFill>
              <a:srgbClr val="000098"/>
            </a:solidFill>
            <a:ln>
              <a:solidFill>
                <a:srgbClr val="000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81" name="Овал 80">
              <a:extLst>
                <a:ext uri="{FF2B5EF4-FFF2-40B4-BE49-F238E27FC236}">
                  <a16:creationId xmlns:a16="http://schemas.microsoft.com/office/drawing/2014/main" id="{451F96F1-6AC9-4A6B-9F4D-A98A187D1EE2}"/>
                </a:ext>
              </a:extLst>
            </p:cNvPr>
            <p:cNvSpPr/>
            <p:nvPr/>
          </p:nvSpPr>
          <p:spPr>
            <a:xfrm rot="6602461" flipH="1">
              <a:off x="3243179" y="3666420"/>
              <a:ext cx="180000" cy="180000"/>
            </a:xfrm>
            <a:prstGeom prst="ellipse">
              <a:avLst/>
            </a:prstGeom>
            <a:solidFill>
              <a:srgbClr val="000098"/>
            </a:solidFill>
            <a:ln>
              <a:solidFill>
                <a:srgbClr val="000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82" name="Овал 81">
              <a:extLst>
                <a:ext uri="{FF2B5EF4-FFF2-40B4-BE49-F238E27FC236}">
                  <a16:creationId xmlns:a16="http://schemas.microsoft.com/office/drawing/2014/main" id="{2605A232-F889-477E-9C75-C8C4800923E1}"/>
                </a:ext>
              </a:extLst>
            </p:cNvPr>
            <p:cNvSpPr/>
            <p:nvPr/>
          </p:nvSpPr>
          <p:spPr>
            <a:xfrm rot="6602461" flipH="1">
              <a:off x="3494442" y="3907247"/>
              <a:ext cx="180000" cy="180000"/>
            </a:xfrm>
            <a:prstGeom prst="ellipse">
              <a:avLst/>
            </a:prstGeom>
            <a:solidFill>
              <a:srgbClr val="000098"/>
            </a:solidFill>
            <a:ln>
              <a:solidFill>
                <a:srgbClr val="000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83" name="Овал 82">
              <a:extLst>
                <a:ext uri="{FF2B5EF4-FFF2-40B4-BE49-F238E27FC236}">
                  <a16:creationId xmlns:a16="http://schemas.microsoft.com/office/drawing/2014/main" id="{E5FBC03A-239C-4A89-BC0F-7D372911CAA2}"/>
                </a:ext>
              </a:extLst>
            </p:cNvPr>
            <p:cNvSpPr/>
            <p:nvPr/>
          </p:nvSpPr>
          <p:spPr>
            <a:xfrm rot="6602461" flipH="1">
              <a:off x="3646843" y="4078933"/>
              <a:ext cx="180000" cy="180000"/>
            </a:xfrm>
            <a:prstGeom prst="ellipse">
              <a:avLst/>
            </a:prstGeom>
            <a:solidFill>
              <a:srgbClr val="000098"/>
            </a:solidFill>
            <a:ln>
              <a:solidFill>
                <a:srgbClr val="000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84" name="Овал 83">
              <a:extLst>
                <a:ext uri="{FF2B5EF4-FFF2-40B4-BE49-F238E27FC236}">
                  <a16:creationId xmlns:a16="http://schemas.microsoft.com/office/drawing/2014/main" id="{A7BABAF8-4319-4CE6-900C-E45D8D02A5DA}"/>
                </a:ext>
              </a:extLst>
            </p:cNvPr>
            <p:cNvSpPr/>
            <p:nvPr/>
          </p:nvSpPr>
          <p:spPr>
            <a:xfrm rot="6602461" flipH="1">
              <a:off x="3061556" y="3124869"/>
              <a:ext cx="180000" cy="180000"/>
            </a:xfrm>
            <a:prstGeom prst="ellipse">
              <a:avLst/>
            </a:prstGeom>
            <a:solidFill>
              <a:srgbClr val="000098"/>
            </a:solidFill>
            <a:ln>
              <a:solidFill>
                <a:srgbClr val="000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85" name="Овал 84">
              <a:extLst>
                <a:ext uri="{FF2B5EF4-FFF2-40B4-BE49-F238E27FC236}">
                  <a16:creationId xmlns:a16="http://schemas.microsoft.com/office/drawing/2014/main" id="{BDE70403-2CC4-460F-A8A7-D26F9B5011FC}"/>
                </a:ext>
              </a:extLst>
            </p:cNvPr>
            <p:cNvSpPr/>
            <p:nvPr/>
          </p:nvSpPr>
          <p:spPr>
            <a:xfrm rot="6602461" flipH="1">
              <a:off x="3213956" y="3277269"/>
              <a:ext cx="180000" cy="180000"/>
            </a:xfrm>
            <a:prstGeom prst="ellipse">
              <a:avLst/>
            </a:prstGeom>
            <a:solidFill>
              <a:srgbClr val="000098"/>
            </a:solidFill>
            <a:ln>
              <a:solidFill>
                <a:srgbClr val="000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86" name="Овал 85">
              <a:extLst>
                <a:ext uri="{FF2B5EF4-FFF2-40B4-BE49-F238E27FC236}">
                  <a16:creationId xmlns:a16="http://schemas.microsoft.com/office/drawing/2014/main" id="{48DA5329-A5AF-4480-914A-C65A77718135}"/>
                </a:ext>
              </a:extLst>
            </p:cNvPr>
            <p:cNvSpPr/>
            <p:nvPr/>
          </p:nvSpPr>
          <p:spPr>
            <a:xfrm rot="6602461" flipH="1">
              <a:off x="3366356" y="3429669"/>
              <a:ext cx="180000" cy="180000"/>
            </a:xfrm>
            <a:prstGeom prst="ellipse">
              <a:avLst/>
            </a:prstGeom>
            <a:solidFill>
              <a:srgbClr val="000098"/>
            </a:solidFill>
            <a:ln>
              <a:solidFill>
                <a:srgbClr val="000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87" name="Овал 86">
              <a:extLst>
                <a:ext uri="{FF2B5EF4-FFF2-40B4-BE49-F238E27FC236}">
                  <a16:creationId xmlns:a16="http://schemas.microsoft.com/office/drawing/2014/main" id="{01C80586-4258-4E4D-B311-831206B2FDE6}"/>
                </a:ext>
              </a:extLst>
            </p:cNvPr>
            <p:cNvSpPr/>
            <p:nvPr/>
          </p:nvSpPr>
          <p:spPr>
            <a:xfrm rot="6602461" flipH="1">
              <a:off x="3518756" y="3582069"/>
              <a:ext cx="180000" cy="180000"/>
            </a:xfrm>
            <a:prstGeom prst="ellipse">
              <a:avLst/>
            </a:prstGeom>
            <a:solidFill>
              <a:srgbClr val="000098"/>
            </a:solidFill>
            <a:ln>
              <a:solidFill>
                <a:srgbClr val="000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88" name="Овал 87">
              <a:extLst>
                <a:ext uri="{FF2B5EF4-FFF2-40B4-BE49-F238E27FC236}">
                  <a16:creationId xmlns:a16="http://schemas.microsoft.com/office/drawing/2014/main" id="{99CCF99A-3449-4EA6-8951-66549F2D3967}"/>
                </a:ext>
              </a:extLst>
            </p:cNvPr>
            <p:cNvSpPr/>
            <p:nvPr/>
          </p:nvSpPr>
          <p:spPr>
            <a:xfrm rot="6602461" flipH="1">
              <a:off x="2605979" y="3355724"/>
              <a:ext cx="180000" cy="180000"/>
            </a:xfrm>
            <a:prstGeom prst="ellipse">
              <a:avLst/>
            </a:prstGeom>
            <a:solidFill>
              <a:srgbClr val="000098"/>
            </a:solidFill>
            <a:ln>
              <a:solidFill>
                <a:srgbClr val="000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89" name="Овал 88">
              <a:extLst>
                <a:ext uri="{FF2B5EF4-FFF2-40B4-BE49-F238E27FC236}">
                  <a16:creationId xmlns:a16="http://schemas.microsoft.com/office/drawing/2014/main" id="{EE65A21D-B3D3-414F-BA74-4155BD97628C}"/>
                </a:ext>
              </a:extLst>
            </p:cNvPr>
            <p:cNvSpPr/>
            <p:nvPr/>
          </p:nvSpPr>
          <p:spPr>
            <a:xfrm rot="6602461" flipH="1">
              <a:off x="2758379" y="3508124"/>
              <a:ext cx="180000" cy="180000"/>
            </a:xfrm>
            <a:prstGeom prst="ellipse">
              <a:avLst/>
            </a:prstGeom>
            <a:solidFill>
              <a:srgbClr val="000098"/>
            </a:solidFill>
            <a:ln>
              <a:solidFill>
                <a:srgbClr val="000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90" name="Овал 89">
              <a:extLst>
                <a:ext uri="{FF2B5EF4-FFF2-40B4-BE49-F238E27FC236}">
                  <a16:creationId xmlns:a16="http://schemas.microsoft.com/office/drawing/2014/main" id="{D4717028-7FA7-4804-A177-2AEC43947462}"/>
                </a:ext>
              </a:extLst>
            </p:cNvPr>
            <p:cNvSpPr/>
            <p:nvPr/>
          </p:nvSpPr>
          <p:spPr>
            <a:xfrm rot="6602461" flipH="1">
              <a:off x="2910779" y="3660524"/>
              <a:ext cx="180000" cy="180000"/>
            </a:xfrm>
            <a:prstGeom prst="ellipse">
              <a:avLst/>
            </a:prstGeom>
            <a:solidFill>
              <a:srgbClr val="000098"/>
            </a:solidFill>
            <a:ln>
              <a:solidFill>
                <a:srgbClr val="000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91" name="Овал 90">
              <a:extLst>
                <a:ext uri="{FF2B5EF4-FFF2-40B4-BE49-F238E27FC236}">
                  <a16:creationId xmlns:a16="http://schemas.microsoft.com/office/drawing/2014/main" id="{35F0A0F9-BE1E-4E87-9388-D9EAD937516A}"/>
                </a:ext>
              </a:extLst>
            </p:cNvPr>
            <p:cNvSpPr/>
            <p:nvPr/>
          </p:nvSpPr>
          <p:spPr>
            <a:xfrm rot="6602461" flipH="1">
              <a:off x="3196050" y="3876061"/>
              <a:ext cx="180000" cy="180000"/>
            </a:xfrm>
            <a:prstGeom prst="ellipse">
              <a:avLst/>
            </a:prstGeom>
            <a:solidFill>
              <a:srgbClr val="000098"/>
            </a:solidFill>
            <a:ln>
              <a:solidFill>
                <a:srgbClr val="000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92" name="Овал 91">
              <a:extLst>
                <a:ext uri="{FF2B5EF4-FFF2-40B4-BE49-F238E27FC236}">
                  <a16:creationId xmlns:a16="http://schemas.microsoft.com/office/drawing/2014/main" id="{DE5B2787-AF3C-4D07-A18B-F0F226CFB6B3}"/>
                </a:ext>
              </a:extLst>
            </p:cNvPr>
            <p:cNvSpPr/>
            <p:nvPr/>
          </p:nvSpPr>
          <p:spPr>
            <a:xfrm rot="6602461" flipH="1">
              <a:off x="2679994" y="3732563"/>
              <a:ext cx="180000" cy="180000"/>
            </a:xfrm>
            <a:prstGeom prst="ellipse">
              <a:avLst/>
            </a:prstGeom>
            <a:solidFill>
              <a:srgbClr val="000098"/>
            </a:solidFill>
            <a:ln>
              <a:solidFill>
                <a:srgbClr val="000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93" name="Овал 92">
              <a:extLst>
                <a:ext uri="{FF2B5EF4-FFF2-40B4-BE49-F238E27FC236}">
                  <a16:creationId xmlns:a16="http://schemas.microsoft.com/office/drawing/2014/main" id="{D0E22478-F5AC-4288-B731-1D37DFA7B4FA}"/>
                </a:ext>
              </a:extLst>
            </p:cNvPr>
            <p:cNvSpPr/>
            <p:nvPr/>
          </p:nvSpPr>
          <p:spPr>
            <a:xfrm rot="6602461" flipH="1">
              <a:off x="2938021" y="3915364"/>
              <a:ext cx="180000" cy="180000"/>
            </a:xfrm>
            <a:prstGeom prst="ellipse">
              <a:avLst/>
            </a:prstGeom>
            <a:solidFill>
              <a:srgbClr val="000098"/>
            </a:solidFill>
            <a:ln>
              <a:solidFill>
                <a:srgbClr val="000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95" name="Овал 94">
              <a:extLst>
                <a:ext uri="{FF2B5EF4-FFF2-40B4-BE49-F238E27FC236}">
                  <a16:creationId xmlns:a16="http://schemas.microsoft.com/office/drawing/2014/main" id="{5B769487-F019-4AB3-A90A-EF760C007851}"/>
                </a:ext>
              </a:extLst>
            </p:cNvPr>
            <p:cNvSpPr/>
            <p:nvPr/>
          </p:nvSpPr>
          <p:spPr>
            <a:xfrm rot="6602461" flipH="1">
              <a:off x="3416057" y="3141638"/>
              <a:ext cx="180000" cy="180000"/>
            </a:xfrm>
            <a:prstGeom prst="ellipse">
              <a:avLst/>
            </a:prstGeom>
            <a:solidFill>
              <a:srgbClr val="000098"/>
            </a:solidFill>
            <a:ln>
              <a:solidFill>
                <a:srgbClr val="000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96" name="Овал 95">
              <a:extLst>
                <a:ext uri="{FF2B5EF4-FFF2-40B4-BE49-F238E27FC236}">
                  <a16:creationId xmlns:a16="http://schemas.microsoft.com/office/drawing/2014/main" id="{A2E6D37E-76F5-42B4-B54A-E2EB670094EF}"/>
                </a:ext>
              </a:extLst>
            </p:cNvPr>
            <p:cNvSpPr/>
            <p:nvPr/>
          </p:nvSpPr>
          <p:spPr>
            <a:xfrm rot="6602461" flipH="1">
              <a:off x="3568457" y="3294038"/>
              <a:ext cx="180000" cy="180000"/>
            </a:xfrm>
            <a:prstGeom prst="ellipse">
              <a:avLst/>
            </a:prstGeom>
            <a:solidFill>
              <a:srgbClr val="000098"/>
            </a:solidFill>
            <a:ln>
              <a:solidFill>
                <a:srgbClr val="000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</p:spTree>
    <p:extLst>
      <p:ext uri="{BB962C8B-B14F-4D97-AF65-F5344CB8AC3E}">
        <p14:creationId xmlns:p14="http://schemas.microsoft.com/office/powerpoint/2010/main" val="4096880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94" grpId="0"/>
      <p:bldP spid="11" grpId="0"/>
      <p:bldP spid="5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847528" y="29474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Мотивация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5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17" name="Picture 2" descr="Image Detection, Recognition, and Classification with Machine Learning">
            <a:extLst>
              <a:ext uri="{FF2B5EF4-FFF2-40B4-BE49-F238E27FC236}">
                <a16:creationId xmlns:a16="http://schemas.microsoft.com/office/drawing/2014/main" id="{A7317668-2207-47B7-BA85-67816AE922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737" y="1532716"/>
            <a:ext cx="4968552" cy="2484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 descr="AI Takes Face Recognition to New Frontiers">
            <a:extLst>
              <a:ext uri="{FF2B5EF4-FFF2-40B4-BE49-F238E27FC236}">
                <a16:creationId xmlns:a16="http://schemas.microsoft.com/office/drawing/2014/main" id="{58BD0EDE-1E39-4015-AE92-50579C2CC8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34"/>
          <a:stretch/>
        </p:blipFill>
        <p:spPr bwMode="auto">
          <a:xfrm>
            <a:off x="8550316" y="1355940"/>
            <a:ext cx="3344600" cy="2725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8" descr="Jury - Definition, Examples, Processes">
            <a:extLst>
              <a:ext uri="{FF2B5EF4-FFF2-40B4-BE49-F238E27FC236}">
                <a16:creationId xmlns:a16="http://schemas.microsoft.com/office/drawing/2014/main" id="{C0651747-3F3B-4EAF-9A6F-D4917A36E9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97" r="3797" b="9717"/>
          <a:stretch/>
        </p:blipFill>
        <p:spPr bwMode="auto">
          <a:xfrm>
            <a:off x="1234062" y="4135061"/>
            <a:ext cx="5785740" cy="2556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White and teal medical certificate , Computer Icons Medicine Medical  diagnosis, report transparent background PNG clipart | HiClipart">
            <a:extLst>
              <a:ext uri="{FF2B5EF4-FFF2-40B4-BE49-F238E27FC236}">
                <a16:creationId xmlns:a16="http://schemas.microsoft.com/office/drawing/2014/main" id="{A251DA82-FFE6-4BE1-87D1-70B51FCF2B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" b="98250" l="1750" r="99375">
                        <a14:foregroundMark x1="11000" y1="26375" x2="11000" y2="26375"/>
                        <a14:foregroundMark x1="47375" y1="8000" x2="17125" y2="20375"/>
                        <a14:foregroundMark x1="17125" y1="20375" x2="12625" y2="26625"/>
                        <a14:foregroundMark x1="12625" y1="26625" x2="11875" y2="62375"/>
                        <a14:foregroundMark x1="11875" y1="62375" x2="18375" y2="76875"/>
                        <a14:foregroundMark x1="18375" y1="76875" x2="23125" y2="82250"/>
                        <a14:foregroundMark x1="23125" y1="82250" x2="46500" y2="93125"/>
                        <a14:foregroundMark x1="46500" y1="93125" x2="55250" y2="93125"/>
                        <a14:foregroundMark x1="55250" y1="93125" x2="80000" y2="82125"/>
                        <a14:foregroundMark x1="80000" y1="82125" x2="86875" y2="76375"/>
                        <a14:foregroundMark x1="86875" y1="76375" x2="93375" y2="56625"/>
                        <a14:foregroundMark x1="93375" y1="56625" x2="89875" y2="40625"/>
                        <a14:foregroundMark x1="89875" y1="40625" x2="89875" y2="30875"/>
                        <a14:foregroundMark x1="93500" y1="27125" x2="77000" y2="51125"/>
                        <a14:foregroundMark x1="70625" y1="9625" x2="52875" y2="2750"/>
                        <a14:foregroundMark x1="52875" y1="2750" x2="35750" y2="3750"/>
                        <a14:foregroundMark x1="35750" y1="3750" x2="15375" y2="16500"/>
                        <a14:foregroundMark x1="15375" y1="16500" x2="7625" y2="29375"/>
                        <a14:foregroundMark x1="7625" y1="29375" x2="3000" y2="51625"/>
                        <a14:foregroundMark x1="3000" y1="51625" x2="11625" y2="74625"/>
                        <a14:foregroundMark x1="11625" y1="74625" x2="34875" y2="94250"/>
                        <a14:foregroundMark x1="34875" y1="94250" x2="44000" y2="96875"/>
                        <a14:foregroundMark x1="44000" y1="96875" x2="51875" y2="96875"/>
                        <a14:foregroundMark x1="51875" y1="96875" x2="74375" y2="91875"/>
                        <a14:foregroundMark x1="74375" y1="91875" x2="75125" y2="91250"/>
                        <a14:foregroundMark x1="34500" y1="18375" x2="29375" y2="29000"/>
                        <a14:foregroundMark x1="29375" y1="29000" x2="29000" y2="79000"/>
                        <a14:foregroundMark x1="22375" y1="29750" x2="27875" y2="72125"/>
                        <a14:foregroundMark x1="18375" y1="24500" x2="19000" y2="62875"/>
                        <a14:foregroundMark x1="19000" y1="62875" x2="20500" y2="69875"/>
                        <a14:foregroundMark x1="20500" y1="69875" x2="20500" y2="69875"/>
                        <a14:foregroundMark x1="8000" y1="33250" x2="5750" y2="49375"/>
                        <a14:foregroundMark x1="5750" y1="49375" x2="6750" y2="56250"/>
                        <a14:foregroundMark x1="2750" y1="39875" x2="4375" y2="62875"/>
                        <a14:foregroundMark x1="4375" y1="62875" x2="10750" y2="76625"/>
                        <a14:foregroundMark x1="10750" y1="76625" x2="27375" y2="90250"/>
                        <a14:foregroundMark x1="27375" y1="90250" x2="40875" y2="97000"/>
                        <a14:foregroundMark x1="40875" y1="97000" x2="48750" y2="98250"/>
                        <a14:foregroundMark x1="48750" y1="98250" x2="54625" y2="97750"/>
                        <a14:foregroundMark x1="43125" y1="88500" x2="56000" y2="90250"/>
                        <a14:foregroundMark x1="1750" y1="41625" x2="3750" y2="60375"/>
                        <a14:foregroundMark x1="31500" y1="9375" x2="26125" y2="31750"/>
                        <a14:foregroundMark x1="26125" y1="31750" x2="26125" y2="46250"/>
                        <a14:foregroundMark x1="17375" y1="20500" x2="17375" y2="20500"/>
                        <a14:foregroundMark x1="22750" y1="31750" x2="22750" y2="31750"/>
                        <a14:foregroundMark x1="19625" y1="16875" x2="19625" y2="16875"/>
                        <a14:foregroundMark x1="35375" y1="6875" x2="35375" y2="6875"/>
                        <a14:foregroundMark x1="47750" y1="4625" x2="47750" y2="4625"/>
                        <a14:foregroundMark x1="39500" y1="19500" x2="80625" y2="81125"/>
                        <a14:foregroundMark x1="77750" y1="22625" x2="43500" y2="80375"/>
                        <a14:foregroundMark x1="43500" y1="80375" x2="43000" y2="80500"/>
                        <a14:foregroundMark x1="37625" y1="20000" x2="38125" y2="72875"/>
                        <a14:foregroundMark x1="17250" y1="12375" x2="17250" y2="12375"/>
                        <a14:foregroundMark x1="14250" y1="7250" x2="21750" y2="7875"/>
                        <a14:foregroundMark x1="21750" y1="7875" x2="26125" y2="7750"/>
                        <a14:foregroundMark x1="15375" y1="12250" x2="15375" y2="12250"/>
                        <a14:foregroundMark x1="15125" y1="11500" x2="15125" y2="11500"/>
                        <a14:foregroundMark x1="47500" y1="1000" x2="47500" y2="1000"/>
                        <a14:foregroundMark x1="97250" y1="23125" x2="97250" y2="23125"/>
                        <a14:foregroundMark x1="97625" y1="23500" x2="97625" y2="23500"/>
                        <a14:foregroundMark x1="59250" y1="32250" x2="59250" y2="32250"/>
                        <a14:foregroundMark x1="47250" y1="19875" x2="56375" y2="32250"/>
                        <a14:foregroundMark x1="56375" y1="32250" x2="59125" y2="40625"/>
                        <a14:foregroundMark x1="59125" y1="40625" x2="67375" y2="44750"/>
                        <a14:foregroundMark x1="67375" y1="44750" x2="76875" y2="29125"/>
                        <a14:foregroundMark x1="76875" y1="29125" x2="70375" y2="38750"/>
                        <a14:foregroundMark x1="70375" y1="38750" x2="71250" y2="46125"/>
                        <a14:foregroundMark x1="71250" y1="46125" x2="76250" y2="51750"/>
                        <a14:foregroundMark x1="76250" y1="51750" x2="77875" y2="41500"/>
                        <a14:foregroundMark x1="77875" y1="41500" x2="70500" y2="46000"/>
                        <a14:foregroundMark x1="70500" y1="46000" x2="72750" y2="53375"/>
                        <a14:foregroundMark x1="72750" y1="53375" x2="73625" y2="43625"/>
                        <a14:foregroundMark x1="73625" y1="43625" x2="68375" y2="51125"/>
                        <a14:foregroundMark x1="68375" y1="51125" x2="75625" y2="51375"/>
                        <a14:foregroundMark x1="75625" y1="51375" x2="74625" y2="58875"/>
                        <a14:foregroundMark x1="74625" y1="58875" x2="70625" y2="65375"/>
                        <a14:foregroundMark x1="70625" y1="65375" x2="63250" y2="68250"/>
                        <a14:foregroundMark x1="63250" y1="68250" x2="62875" y2="75375"/>
                        <a14:foregroundMark x1="62875" y1="75375" x2="72875" y2="76250"/>
                        <a14:foregroundMark x1="72875" y1="76250" x2="71875" y2="68875"/>
                        <a14:foregroundMark x1="71875" y1="68875" x2="65625" y2="72875"/>
                        <a14:foregroundMark x1="65625" y1="72875" x2="52625" y2="73000"/>
                        <a14:foregroundMark x1="52625" y1="73000" x2="46750" y2="68875"/>
                        <a14:foregroundMark x1="46750" y1="68875" x2="44000" y2="75500"/>
                        <a14:foregroundMark x1="44000" y1="75500" x2="53375" y2="47875"/>
                        <a14:foregroundMark x1="53375" y1="47875" x2="44625" y2="43500"/>
                        <a14:foregroundMark x1="44625" y1="43500" x2="40625" y2="54000"/>
                        <a14:foregroundMark x1="40625" y1="54000" x2="47875" y2="54875"/>
                        <a14:foregroundMark x1="47875" y1="54875" x2="44375" y2="43500"/>
                        <a14:foregroundMark x1="44375" y1="43500" x2="38750" y2="58500"/>
                        <a14:foregroundMark x1="38750" y1="58500" x2="40625" y2="65875"/>
                        <a14:foregroundMark x1="40625" y1="65875" x2="40000" y2="69625"/>
                        <a14:foregroundMark x1="39500" y1="79375" x2="72500" y2="79375"/>
                        <a14:foregroundMark x1="72500" y1="79375" x2="33625" y2="78875"/>
                        <a14:foregroundMark x1="33625" y1="78875" x2="64000" y2="77250"/>
                        <a14:foregroundMark x1="64000" y1="77250" x2="50750" y2="73625"/>
                        <a14:foregroundMark x1="50750" y1="73625" x2="53625" y2="84500"/>
                        <a14:foregroundMark x1="53625" y1="84500" x2="61875" y2="84000"/>
                        <a14:foregroundMark x1="61875" y1="84000" x2="67875" y2="80500"/>
                        <a14:foregroundMark x1="67875" y1="80500" x2="57625" y2="71250"/>
                        <a14:foregroundMark x1="57625" y1="71250" x2="47250" y2="72250"/>
                        <a14:foregroundMark x1="47250" y1="72250" x2="49250" y2="79875"/>
                        <a14:foregroundMark x1="49250" y1="79875" x2="56875" y2="74750"/>
                        <a14:foregroundMark x1="56875" y1="74750" x2="56750" y2="73250"/>
                        <a14:foregroundMark x1="70750" y1="23875" x2="54000" y2="19875"/>
                        <a14:foregroundMark x1="54000" y1="19875" x2="48750" y2="24500"/>
                        <a14:foregroundMark x1="48750" y1="24500" x2="57750" y2="28625"/>
                        <a14:foregroundMark x1="57750" y1="28625" x2="65625" y2="28375"/>
                        <a14:foregroundMark x1="65625" y1="28375" x2="73375" y2="24750"/>
                        <a14:foregroundMark x1="73375" y1="24750" x2="64250" y2="24375"/>
                        <a14:foregroundMark x1="64250" y1="24375" x2="58250" y2="27000"/>
                        <a14:foregroundMark x1="79250" y1="48250" x2="74250" y2="57750"/>
                        <a14:foregroundMark x1="74250" y1="57750" x2="72750" y2="68875"/>
                        <a14:foregroundMark x1="72750" y1="68875" x2="78375" y2="73875"/>
                        <a14:foregroundMark x1="78375" y1="73875" x2="82000" y2="62875"/>
                        <a14:foregroundMark x1="82000" y1="62875" x2="81500" y2="54250"/>
                        <a14:foregroundMark x1="81500" y1="54250" x2="78500" y2="51000"/>
                        <a14:foregroundMark x1="98500" y1="45875" x2="98500" y2="45875"/>
                        <a14:foregroundMark x1="75500" y1="20875" x2="79500" y2="26875"/>
                        <a14:foregroundMark x1="79500" y1="26875" x2="80625" y2="34625"/>
                        <a14:foregroundMark x1="80625" y1="34625" x2="77125" y2="40500"/>
                        <a14:foregroundMark x1="70625" y1="19750" x2="77625" y2="19625"/>
                        <a14:foregroundMark x1="77625" y1="19625" x2="82125" y2="25250"/>
                        <a14:foregroundMark x1="96250" y1="25750" x2="96250" y2="25750"/>
                        <a14:foregroundMark x1="96875" y1="24125" x2="96875" y2="24125"/>
                        <a14:foregroundMark x1="96125" y1="23375" x2="96125" y2="23375"/>
                        <a14:foregroundMark x1="95875" y1="22750" x2="95875" y2="22750"/>
                        <a14:foregroundMark x1="95875" y1="23375" x2="95875" y2="23375"/>
                        <a14:foregroundMark x1="98000" y1="25250" x2="98000" y2="25250"/>
                        <a14:foregroundMark x1="98250" y1="24875" x2="98250" y2="24875"/>
                        <a14:foregroundMark x1="94250" y1="29375" x2="94250" y2="29375"/>
                        <a14:foregroundMark x1="94500" y1="26750" x2="94500" y2="26750"/>
                        <a14:foregroundMark x1="95375" y1="23250" x2="95375" y2="23250"/>
                        <a14:foregroundMark x1="19250" y1="23750" x2="19250" y2="23750"/>
                        <a14:foregroundMark x1="20375" y1="26125" x2="20375" y2="26125"/>
                        <a14:foregroundMark x1="99375" y1="26125" x2="99375" y2="26125"/>
                        <a14:foregroundMark x1="82000" y1="51375" x2="82000" y2="51375"/>
                        <a14:foregroundMark x1="45125" y1="35250" x2="45125" y2="35250"/>
                        <a14:foregroundMark x1="19875" y1="20250" x2="21000" y2="27375"/>
                        <a14:foregroundMark x1="21000" y1="27375" x2="24125" y2="21000"/>
                        <a14:foregroundMark x1="24125" y1="21000" x2="23500" y2="19875"/>
                        <a14:foregroundMark x1="24250" y1="22250" x2="25250" y2="30625"/>
                        <a14:foregroundMark x1="25250" y1="30625" x2="24000" y2="21875"/>
                        <a14:foregroundMark x1="15125" y1="26000" x2="17875" y2="48375"/>
                        <a14:foregroundMark x1="17875" y1="48375" x2="14875" y2="40875"/>
                        <a14:foregroundMark x1="14875" y1="40875" x2="14750" y2="27625"/>
                        <a14:foregroundMark x1="45125" y1="29000" x2="40000" y2="37250"/>
                        <a14:foregroundMark x1="40000" y1="37250" x2="46875" y2="39625"/>
                        <a14:foregroundMark x1="46875" y1="39625" x2="47625" y2="30375"/>
                        <a14:foregroundMark x1="47625" y1="30375" x2="44625" y2="34500"/>
                        <a14:foregroundMark x1="41500" y1="25750" x2="44625" y2="34000"/>
                        <a14:foregroundMark x1="44625" y1="34000" x2="49125" y2="26750"/>
                        <a14:foregroundMark x1="49125" y1="26750" x2="40750" y2="27500"/>
                        <a14:foregroundMark x1="40750" y1="27500" x2="47375" y2="32625"/>
                        <a14:foregroundMark x1="47375" y1="32625" x2="48500" y2="24875"/>
                        <a14:foregroundMark x1="48500" y1="24875" x2="47125" y2="26250"/>
                        <a14:foregroundMark x1="72125" y1="27875" x2="57250" y2="31375"/>
                        <a14:foregroundMark x1="78500" y1="50500" x2="60000" y2="59125"/>
                        <a14:foregroundMark x1="57375" y1="15500" x2="63000" y2="12750"/>
                        <a14:foregroundMark x1="64250" y1="8375" x2="51625" y2="14625"/>
                        <a14:foregroundMark x1="14250" y1="8500" x2="13625" y2="7250"/>
                        <a14:foregroundMark x1="13375" y1="7250" x2="13625" y2="8625"/>
                        <a14:foregroundMark x1="13375" y1="9000" x2="13375" y2="9000"/>
                        <a14:foregroundMark x1="12875" y1="8000" x2="12875" y2="8000"/>
                        <a14:foregroundMark x1="99125" y1="25625" x2="99125" y2="25625"/>
                        <a14:foregroundMark x1="97375" y1="28875" x2="97375" y2="28875"/>
                        <a14:foregroundMark x1="98250" y1="27750" x2="98250" y2="27750"/>
                        <a14:backgroundMark x1="21750" y1="6000" x2="21750" y2="6000"/>
                        <a14:backgroundMark x1="17750" y1="6125" x2="17750" y2="6125"/>
                        <a14:backgroundMark x1="98125" y1="26625" x2="98125" y2="26625"/>
                        <a14:backgroundMark x1="98625" y1="26250" x2="98625" y2="26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4770" y="1553405"/>
            <a:ext cx="2390065" cy="2390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Free Vector | Coloured dogs collection">
            <a:extLst>
              <a:ext uri="{FF2B5EF4-FFF2-40B4-BE49-F238E27FC236}">
                <a16:creationId xmlns:a16="http://schemas.microsoft.com/office/drawing/2014/main" id="{29584CD0-1BE2-4BDA-9BCF-D3CD324972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1477" y="4124807"/>
            <a:ext cx="3439389" cy="2576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241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847528" y="29474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Мотивация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6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8CCDE01-714B-4879-B483-A10A718E7E4F}"/>
              </a:ext>
            </a:extLst>
          </p:cNvPr>
          <p:cNvSpPr txBox="1"/>
          <p:nvPr/>
        </p:nvSpPr>
        <p:spPr>
          <a:xfrm>
            <a:off x="4249420" y="6374021"/>
            <a:ext cx="6121400" cy="380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https://www.kaggle.com/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E2D0E585-D80C-48E0-BC6B-5B252805AB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76469" y="4020787"/>
            <a:ext cx="2106731" cy="2106731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AE0F0C7C-6CEE-4492-B0A3-6A0137426E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62630" y="1573035"/>
            <a:ext cx="1755140" cy="175514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D2038D1-A9E6-4BEA-8826-8951C5A7A57D}"/>
              </a:ext>
            </a:extLst>
          </p:cNvPr>
          <p:cNvSpPr txBox="1"/>
          <p:nvPr/>
        </p:nvSpPr>
        <p:spPr>
          <a:xfrm>
            <a:off x="470307" y="1468521"/>
            <a:ext cx="7920880" cy="380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Montserrat" panose="00000500000000000000" pitchFamily="2" charset="-52"/>
              </a:rPr>
              <a:t>Natural Language Processing with Disaster Tweets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ABD0D79-BFCE-4C99-A35A-05770C0AB631}"/>
              </a:ext>
            </a:extLst>
          </p:cNvPr>
          <p:cNvSpPr txBox="1"/>
          <p:nvPr/>
        </p:nvSpPr>
        <p:spPr>
          <a:xfrm>
            <a:off x="863259" y="1778846"/>
            <a:ext cx="8879024" cy="18189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fontAlgn="base"/>
            <a:r>
              <a:rPr lang="en-US" dirty="0">
                <a:solidFill>
                  <a:schemeClr val="bg1"/>
                </a:solidFill>
                <a:latin typeface="Montserrat" panose="00000500000000000000" pitchFamily="2" charset="-52"/>
              </a:rPr>
              <a:t>The </a:t>
            </a:r>
            <a:r>
              <a:rPr lang="en-US" dirty="0" err="1">
                <a:solidFill>
                  <a:schemeClr val="bg1"/>
                </a:solidFill>
                <a:latin typeface="Montserrat" panose="00000500000000000000" pitchFamily="2" charset="-52"/>
              </a:rPr>
              <a:t>ubiquitousness</a:t>
            </a:r>
            <a:r>
              <a:rPr lang="en-US" dirty="0">
                <a:solidFill>
                  <a:schemeClr val="bg1"/>
                </a:solidFill>
                <a:latin typeface="Montserrat" panose="00000500000000000000" pitchFamily="2" charset="-52"/>
              </a:rPr>
              <a:t> of smartphones enables people to announce an emergency they’re observing in real-time. Because of this, more agencies are interested in </a:t>
            </a:r>
            <a:r>
              <a:rPr lang="en-US" dirty="0" err="1">
                <a:solidFill>
                  <a:schemeClr val="bg1"/>
                </a:solidFill>
                <a:latin typeface="Montserrat" panose="00000500000000000000" pitchFamily="2" charset="-52"/>
              </a:rPr>
              <a:t>programatically</a:t>
            </a:r>
            <a:r>
              <a:rPr lang="en-US" dirty="0">
                <a:solidFill>
                  <a:schemeClr val="bg1"/>
                </a:solidFill>
                <a:latin typeface="Montserrat" panose="00000500000000000000" pitchFamily="2" charset="-52"/>
              </a:rPr>
              <a:t> monitoring Twitter (i.e. disaster relief organizations and news agencies).</a:t>
            </a:r>
          </a:p>
          <a:p>
            <a:pPr algn="just" fontAlgn="base"/>
            <a:r>
              <a:rPr lang="en-US" dirty="0">
                <a:solidFill>
                  <a:schemeClr val="bg1"/>
                </a:solidFill>
                <a:latin typeface="Montserrat" panose="00000500000000000000" pitchFamily="2" charset="-52"/>
              </a:rPr>
              <a:t>But, it’s not always clear whether a person’s words are actually announcing a disaster. 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F644A3C-D459-43DF-8D1B-6EC597BDA859}"/>
              </a:ext>
            </a:extLst>
          </p:cNvPr>
          <p:cNvSpPr txBox="1"/>
          <p:nvPr/>
        </p:nvSpPr>
        <p:spPr>
          <a:xfrm>
            <a:off x="908993" y="4261365"/>
            <a:ext cx="8787407" cy="2106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dirty="0">
                <a:solidFill>
                  <a:schemeClr val="bg1"/>
                </a:solidFill>
                <a:latin typeface="Montserrat" panose="00000500000000000000" pitchFamily="2" charset="-52"/>
              </a:rPr>
              <a:t>The data comes from Vesta's real-world e-commerce transactions and contains a wide range of features from device type to product features. You also have the opportunity to create new features to improve your results.</a:t>
            </a:r>
          </a:p>
          <a:p>
            <a:pPr algn="just"/>
            <a:r>
              <a:rPr lang="en-US" dirty="0">
                <a:solidFill>
                  <a:schemeClr val="bg1"/>
                </a:solidFill>
                <a:latin typeface="Montserrat" panose="00000500000000000000" pitchFamily="2" charset="-52"/>
              </a:rPr>
              <a:t>If successful, you’ll improve the efficacy of fraudulent transaction alerts for millions of people around the world, helping hundreds of thousands of businesses reduce their fraud loss and increase their revenue. </a:t>
            </a:r>
            <a:endParaRPr lang="ru-RU" dirty="0">
              <a:solidFill>
                <a:schemeClr val="bg1"/>
              </a:solidFill>
              <a:latin typeface="Montserrat" panose="00000500000000000000" pitchFamily="2" charset="-52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57FB55F-3645-494D-A053-896A2F36ED91}"/>
              </a:ext>
            </a:extLst>
          </p:cNvPr>
          <p:cNvSpPr txBox="1"/>
          <p:nvPr/>
        </p:nvSpPr>
        <p:spPr>
          <a:xfrm>
            <a:off x="460960" y="3950191"/>
            <a:ext cx="7920880" cy="380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Montserrat" panose="00000500000000000000" pitchFamily="2" charset="-52"/>
              </a:rPr>
              <a:t>IEEE-CIS Fraud Detection</a:t>
            </a:r>
          </a:p>
        </p:txBody>
      </p:sp>
    </p:spTree>
    <p:extLst>
      <p:ext uri="{BB962C8B-B14F-4D97-AF65-F5344CB8AC3E}">
        <p14:creationId xmlns:p14="http://schemas.microsoft.com/office/powerpoint/2010/main" val="3718420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42266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7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A764042A-EC52-463E-A7A7-164C646B1A2A}"/>
              </a:ext>
            </a:extLst>
          </p:cNvPr>
          <p:cNvSpPr/>
          <p:nvPr/>
        </p:nvSpPr>
        <p:spPr>
          <a:xfrm>
            <a:off x="908718" y="2006100"/>
            <a:ext cx="9003706" cy="24314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Классификация</a:t>
            </a:r>
            <a:endParaRPr lang="en-US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Классификация задачи классификации</a:t>
            </a:r>
          </a:p>
          <a:p>
            <a:endParaRPr lang="ru-RU" sz="32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ru-RU" sz="32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32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Метрики Классификации</a:t>
            </a:r>
            <a:endParaRPr lang="en-US" sz="32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Содержание</a:t>
            </a:r>
          </a:p>
        </p:txBody>
      </p:sp>
    </p:spTree>
    <p:extLst>
      <p:ext uri="{BB962C8B-B14F-4D97-AF65-F5344CB8AC3E}">
        <p14:creationId xmlns:p14="http://schemas.microsoft.com/office/powerpoint/2010/main" val="880839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8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Типы классов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F8E8DB8D-EE5A-4666-A267-22D5F7251CDF}"/>
              </a:ext>
            </a:extLst>
          </p:cNvPr>
          <p:cNvSpPr/>
          <p:nvPr/>
        </p:nvSpPr>
        <p:spPr>
          <a:xfrm>
            <a:off x="839416" y="1340768"/>
            <a:ext cx="9819593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4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Бинарная классификация</a:t>
            </a:r>
          </a:p>
          <a:p>
            <a:r>
              <a:rPr lang="ru-RU" sz="4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Мультиклассовая</a:t>
            </a:r>
            <a:r>
              <a:rPr lang="ru-RU" sz="4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классификация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DFA20B12-82A7-44D1-A511-6C8A628DAD1B}"/>
              </a:ext>
            </a:extLst>
          </p:cNvPr>
          <p:cNvSpPr/>
          <p:nvPr/>
        </p:nvSpPr>
        <p:spPr>
          <a:xfrm>
            <a:off x="2063552" y="3140968"/>
            <a:ext cx="1049655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4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Неперекрывающиеся классы</a:t>
            </a:r>
          </a:p>
          <a:p>
            <a:r>
              <a:rPr lang="ru-RU" sz="4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Перекрывающиеся классы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F4C7EB9D-4BE9-4713-A375-DF62983C7974}"/>
              </a:ext>
            </a:extLst>
          </p:cNvPr>
          <p:cNvSpPr/>
          <p:nvPr/>
        </p:nvSpPr>
        <p:spPr>
          <a:xfrm>
            <a:off x="3287688" y="4869160"/>
            <a:ext cx="475162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4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Нечеткие классы</a:t>
            </a:r>
          </a:p>
        </p:txBody>
      </p:sp>
    </p:spTree>
    <p:extLst>
      <p:ext uri="{BB962C8B-B14F-4D97-AF65-F5344CB8AC3E}">
        <p14:creationId xmlns:p14="http://schemas.microsoft.com/office/powerpoint/2010/main" val="2954022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4" grpId="0"/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9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9D8A01F7-D3FC-4FAD-8C8B-430469CDA6A6}"/>
              </a:ext>
            </a:extLst>
          </p:cNvPr>
          <p:cNvSpPr/>
          <p:nvPr/>
        </p:nvSpPr>
        <p:spPr>
          <a:xfrm>
            <a:off x="0" y="1268760"/>
            <a:ext cx="12072664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Бинарная классификация </a:t>
            </a:r>
            <a:r>
              <a:rPr lang="ru-RU" sz="2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ru-RU" sz="2800" dirty="0" err="1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двухклассовая</a:t>
            </a:r>
            <a:r>
              <a:rPr lang="ru-RU" sz="2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классификация )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Самый технически простой случай, который служит основой для решения более сложных задач.</a:t>
            </a:r>
            <a:endParaRPr lang="ru-RU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3" name="Picture 2" descr="Image Classifier - Cats🐱 vs Dogs🐶 - Towards Data Science">
            <a:extLst>
              <a:ext uri="{FF2B5EF4-FFF2-40B4-BE49-F238E27FC236}">
                <a16:creationId xmlns:a16="http://schemas.microsoft.com/office/drawing/2014/main" id="{6E8652D6-3622-4194-819C-98E14200B3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930" y="3645024"/>
            <a:ext cx="4146482" cy="2332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The Great War Between Good And Evil - Good Vs Evil Cartoon ...">
            <a:extLst>
              <a:ext uri="{FF2B5EF4-FFF2-40B4-BE49-F238E27FC236}">
                <a16:creationId xmlns:a16="http://schemas.microsoft.com/office/drawing/2014/main" id="{5713E765-965F-466A-9A8C-12B7674DBC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28" t="15442" r="21989" b="8072"/>
          <a:stretch/>
        </p:blipFill>
        <p:spPr bwMode="auto">
          <a:xfrm>
            <a:off x="7896200" y="3356992"/>
            <a:ext cx="3913853" cy="2575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 descr="Healthy Living And Unhealthy Lifestyle Comparison, Healthy Fit ...">
            <a:extLst>
              <a:ext uri="{FF2B5EF4-FFF2-40B4-BE49-F238E27FC236}">
                <a16:creationId xmlns:a16="http://schemas.microsoft.com/office/drawing/2014/main" id="{48CA30B7-6BEC-4B31-8C35-03F952E8FB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34" t="8368" r="4679" b="7798"/>
          <a:stretch/>
        </p:blipFill>
        <p:spPr bwMode="auto">
          <a:xfrm>
            <a:off x="4367808" y="3356992"/>
            <a:ext cx="3240360" cy="3042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Типы классов</a:t>
            </a:r>
          </a:p>
        </p:txBody>
      </p:sp>
    </p:spTree>
    <p:extLst>
      <p:ext uri="{BB962C8B-B14F-4D97-AF65-F5344CB8AC3E}">
        <p14:creationId xmlns:p14="http://schemas.microsoft.com/office/powerpoint/2010/main" val="3839313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11600</TotalTime>
  <Words>824</Words>
  <Application>Microsoft Office PowerPoint</Application>
  <PresentationFormat>Широкоэкранный</PresentationFormat>
  <Paragraphs>250</Paragraphs>
  <Slides>26</Slides>
  <Notes>25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26</vt:i4>
      </vt:variant>
    </vt:vector>
  </HeadingPairs>
  <TitlesOfParts>
    <vt:vector size="35" baseType="lpstr">
      <vt:lpstr>Arial</vt:lpstr>
      <vt:lpstr>Calibri</vt:lpstr>
      <vt:lpstr>Cambria Math</vt:lpstr>
      <vt:lpstr>Comic Sans MS</vt:lpstr>
      <vt:lpstr>IBM Plex Mono</vt:lpstr>
      <vt:lpstr>Montserrat</vt:lpstr>
      <vt:lpstr>Times New Roman</vt:lpstr>
      <vt:lpstr>Verdana</vt:lpstr>
      <vt:lpstr>Тема Office</vt:lpstr>
      <vt:lpstr>Презентация PowerPoint</vt:lpstr>
      <vt:lpstr>Презентация PowerPoint</vt:lpstr>
      <vt:lpstr>Презентация PowerPoint</vt:lpstr>
      <vt:lpstr>Классификация</vt:lpstr>
      <vt:lpstr>Мотивация</vt:lpstr>
      <vt:lpstr>Мотивация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Атоша</dc:creator>
  <cp:lastModifiedBy>Долганов Антон Юрьевич</cp:lastModifiedBy>
  <cp:revision>434</cp:revision>
  <dcterms:created xsi:type="dcterms:W3CDTF">2019-05-20T04:53:11Z</dcterms:created>
  <dcterms:modified xsi:type="dcterms:W3CDTF">2023-10-04T09:50:00Z</dcterms:modified>
</cp:coreProperties>
</file>